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3"/>
  </p:notesMasterIdLst>
  <p:sldIdLst>
    <p:sldId id="257" r:id="rId2"/>
    <p:sldId id="258" r:id="rId3"/>
    <p:sldId id="271" r:id="rId4"/>
    <p:sldId id="276" r:id="rId5"/>
    <p:sldId id="275" r:id="rId6"/>
    <p:sldId id="259" r:id="rId7"/>
    <p:sldId id="260" r:id="rId8"/>
    <p:sldId id="273" r:id="rId9"/>
    <p:sldId id="270" r:id="rId10"/>
    <p:sldId id="266"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7C88-78B3-4155-A843-FFD7EF565B7E}" type="datetimeFigureOut">
              <a:rPr lang="en-IN" smtClean="0"/>
              <a:t>10-05-2022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DBD25B-8A47-43C7-8A83-328B8690959A}" type="slidenum">
              <a:rPr lang="en-IN" smtClean="0"/>
              <a:t>‹#›</a:t>
            </a:fld>
            <a:endParaRPr lang="en-IN"/>
          </a:p>
        </p:txBody>
      </p:sp>
    </p:spTree>
    <p:extLst>
      <p:ext uri="{BB962C8B-B14F-4D97-AF65-F5344CB8AC3E}">
        <p14:creationId xmlns:p14="http://schemas.microsoft.com/office/powerpoint/2010/main" val="1209169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204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33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24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2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049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073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lvl1pPr>
            <a:lvl2pPr lvl="1" algn="ctr" rtl="0">
              <a:lnSpc>
                <a:spcPct val="100000"/>
              </a:lnSpc>
              <a:spcBef>
                <a:spcPts val="2133"/>
              </a:spcBef>
              <a:spcAft>
                <a:spcPts val="0"/>
              </a:spcAft>
              <a:buNone/>
              <a:defRPr sz="1867"/>
            </a:lvl2pPr>
            <a:lvl3pPr lvl="2" algn="ctr" rtl="0">
              <a:lnSpc>
                <a:spcPct val="100000"/>
              </a:lnSpc>
              <a:spcBef>
                <a:spcPts val="2133"/>
              </a:spcBef>
              <a:spcAft>
                <a:spcPts val="0"/>
              </a:spcAft>
              <a:buNone/>
              <a:defRPr sz="1867"/>
            </a:lvl3pPr>
            <a:lvl4pPr lvl="3" algn="ctr" rtl="0">
              <a:lnSpc>
                <a:spcPct val="100000"/>
              </a:lnSpc>
              <a:spcBef>
                <a:spcPts val="2133"/>
              </a:spcBef>
              <a:spcAft>
                <a:spcPts val="0"/>
              </a:spcAft>
              <a:buNone/>
              <a:defRPr sz="1867"/>
            </a:lvl4pPr>
            <a:lvl5pPr lvl="4" algn="ctr" rtl="0">
              <a:lnSpc>
                <a:spcPct val="100000"/>
              </a:lnSpc>
              <a:spcBef>
                <a:spcPts val="2133"/>
              </a:spcBef>
              <a:spcAft>
                <a:spcPts val="0"/>
              </a:spcAft>
              <a:buNone/>
              <a:defRPr sz="1867"/>
            </a:lvl5pPr>
            <a:lvl6pPr lvl="5" algn="ctr" rtl="0">
              <a:lnSpc>
                <a:spcPct val="100000"/>
              </a:lnSpc>
              <a:spcBef>
                <a:spcPts val="2133"/>
              </a:spcBef>
              <a:spcAft>
                <a:spcPts val="0"/>
              </a:spcAft>
              <a:buNone/>
              <a:defRPr sz="1867"/>
            </a:lvl6pPr>
            <a:lvl7pPr lvl="6" algn="ctr" rtl="0">
              <a:lnSpc>
                <a:spcPct val="100000"/>
              </a:lnSpc>
              <a:spcBef>
                <a:spcPts val="2133"/>
              </a:spcBef>
              <a:spcAft>
                <a:spcPts val="0"/>
              </a:spcAft>
              <a:buNone/>
              <a:defRPr sz="1867"/>
            </a:lvl7pPr>
            <a:lvl8pPr lvl="7" algn="ctr" rtl="0">
              <a:lnSpc>
                <a:spcPct val="100000"/>
              </a:lnSpc>
              <a:spcBef>
                <a:spcPts val="2133"/>
              </a:spcBef>
              <a:spcAft>
                <a:spcPts val="0"/>
              </a:spcAft>
              <a:buNone/>
              <a:defRPr sz="1867"/>
            </a:lvl8pPr>
            <a:lvl9pPr lvl="8" algn="ctr" rtl="0">
              <a:lnSpc>
                <a:spcPct val="100000"/>
              </a:lnSpc>
              <a:spcBef>
                <a:spcPts val="2133"/>
              </a:spcBef>
              <a:spcAft>
                <a:spcPts val="2133"/>
              </a:spcAft>
              <a:buNone/>
              <a:defRPr sz="1867"/>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1" r:id="rId2"/>
    <p:sldLayoutId id="2147483662" r:id="rId3"/>
    <p:sldLayoutId id="2147483654" r:id="rId4"/>
    <p:sldLayoutId id="2147483672"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47628" y="727574"/>
            <a:ext cx="7711455" cy="2213747"/>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8000" b="1" u="sng" dirty="0">
                <a:solidFill>
                  <a:schemeClr val="tx2"/>
                </a:solidFill>
                <a:latin typeface="Rajdhani" panose="020B0604020202020204" charset="0"/>
                <a:ea typeface="Rajdhani"/>
                <a:cs typeface="Rajdhani" panose="020B0604020202020204" charset="0"/>
                <a:sym typeface="Rajdhani"/>
              </a:rPr>
              <a:t>JOY OF </a:t>
            </a:r>
            <a:br>
              <a:rPr lang="en" sz="8000" b="1" u="sng" dirty="0">
                <a:solidFill>
                  <a:schemeClr val="tx2"/>
                </a:solidFill>
                <a:latin typeface="Rajdhani" panose="020B0604020202020204" charset="0"/>
                <a:ea typeface="Rajdhani"/>
                <a:cs typeface="Rajdhani" panose="020B0604020202020204" charset="0"/>
                <a:sym typeface="Rajdhani"/>
              </a:rPr>
            </a:br>
            <a:r>
              <a:rPr lang="en" sz="8000" b="1" u="sng" dirty="0">
                <a:solidFill>
                  <a:schemeClr val="tx2"/>
                </a:solidFill>
                <a:latin typeface="Rajdhani" panose="020B0604020202020204" charset="0"/>
                <a:ea typeface="Rajdhani"/>
                <a:cs typeface="Rajdhani" panose="020B0604020202020204" charset="0"/>
                <a:sym typeface="Rajdhani"/>
              </a:rPr>
              <a:t>ENGINEERING</a:t>
            </a:r>
            <a:endParaRPr sz="8000" b="1" u="sng" dirty="0">
              <a:solidFill>
                <a:schemeClr val="tx2"/>
              </a:solidFill>
              <a:latin typeface="Rajdhani" panose="020B0604020202020204" charset="0"/>
              <a:ea typeface="Rajdhani"/>
              <a:cs typeface="Rajdhani" panose="020B0604020202020204" charset="0"/>
              <a:sym typeface="Rajdhani"/>
            </a:endParaRPr>
          </a:p>
        </p:txBody>
      </p:sp>
      <p:sp>
        <p:nvSpPr>
          <p:cNvPr id="103" name="Google Shape;103;p24"/>
          <p:cNvSpPr txBox="1">
            <a:spLocks noGrp="1"/>
          </p:cNvSpPr>
          <p:nvPr>
            <p:ph type="subTitle" idx="1"/>
          </p:nvPr>
        </p:nvSpPr>
        <p:spPr>
          <a:xfrm>
            <a:off x="0" y="3337480"/>
            <a:ext cx="9041257" cy="5792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3200" b="1" u="sng" dirty="0">
                <a:solidFill>
                  <a:schemeClr val="bg1">
                    <a:lumMod val="40000"/>
                    <a:lumOff val="60000"/>
                  </a:schemeClr>
                </a:solidFill>
                <a:latin typeface="Times New Roman" panose="02020603050405020304" pitchFamily="18" charset="0"/>
                <a:ea typeface="Fira Sans Condensed Light"/>
                <a:cs typeface="Times New Roman" panose="02020603050405020304" pitchFamily="18" charset="0"/>
                <a:sym typeface="Fira Sans Condensed Light"/>
              </a:rPr>
              <a:t>Project:</a:t>
            </a:r>
            <a:r>
              <a:rPr lang="en" sz="3200" dirty="0">
                <a:solidFill>
                  <a:schemeClr val="bg1">
                    <a:lumMod val="40000"/>
                    <a:lumOff val="60000"/>
                  </a:schemeClr>
                </a:solidFill>
                <a:latin typeface="Times New Roman" panose="02020603050405020304" pitchFamily="18" charset="0"/>
                <a:ea typeface="Fira Sans Condensed Light"/>
                <a:cs typeface="Times New Roman" panose="02020603050405020304" pitchFamily="18" charset="0"/>
                <a:sym typeface="Fira Sans Condensed Light"/>
              </a:rPr>
              <a:t> </a:t>
            </a:r>
            <a:r>
              <a:rPr lang="en" sz="3200" dirty="0">
                <a:solidFill>
                  <a:schemeClr val="tx2"/>
                </a:solidFill>
                <a:latin typeface="Times New Roman" panose="02020603050405020304" pitchFamily="18" charset="0"/>
                <a:ea typeface="Fira Sans Condensed Light"/>
                <a:cs typeface="Times New Roman" panose="02020603050405020304" pitchFamily="18" charset="0"/>
                <a:sym typeface="Fira Sans Condensed Light"/>
              </a:rPr>
              <a:t>AI Voice Assistant Using Raspberry Pi-4</a:t>
            </a:r>
            <a:endParaRPr sz="3200" dirty="0">
              <a:solidFill>
                <a:schemeClr val="tx2"/>
              </a:solidFill>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7759083" y="1046463"/>
            <a:ext cx="5158017" cy="5345459"/>
          </a:xfrm>
          <a:prstGeom prst="rect">
            <a:avLst/>
          </a:prstGeom>
          <a:noFill/>
          <a:ln>
            <a:noFill/>
          </a:ln>
        </p:spPr>
      </p:pic>
      <p:sp>
        <p:nvSpPr>
          <p:cNvPr id="5" name="TextBox 4">
            <a:extLst>
              <a:ext uri="{FF2B5EF4-FFF2-40B4-BE49-F238E27FC236}">
                <a16:creationId xmlns:a16="http://schemas.microsoft.com/office/drawing/2014/main" id="{6F396F66-A93A-43DC-8054-197EF222249A}"/>
              </a:ext>
            </a:extLst>
          </p:cNvPr>
          <p:cNvSpPr txBox="1"/>
          <p:nvPr/>
        </p:nvSpPr>
        <p:spPr>
          <a:xfrm flipH="1">
            <a:off x="47628" y="4578829"/>
            <a:ext cx="10674485" cy="266739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667" b="1" u="sng" dirty="0">
                <a:solidFill>
                  <a:schemeClr val="bg1">
                    <a:lumMod val="40000"/>
                    <a:lumOff val="60000"/>
                  </a:schemeClr>
                </a:solidFill>
                <a:latin typeface="Times New Roman" panose="02020603050405020304" pitchFamily="18" charset="0"/>
                <a:cs typeface="Times New Roman" panose="02020603050405020304" pitchFamily="18" charset="0"/>
              </a:rPr>
              <a:t>Team Members:</a:t>
            </a:r>
            <a:r>
              <a:rPr lang="en-US" sz="2667" b="1" dirty="0">
                <a:solidFill>
                  <a:schemeClr val="bg1">
                    <a:lumMod val="40000"/>
                    <a:lumOff val="60000"/>
                  </a:schemeClr>
                </a:solidFill>
                <a:latin typeface="Times New Roman" panose="02020603050405020304" pitchFamily="18" charset="0"/>
                <a:cs typeface="Times New Roman" panose="02020603050405020304" pitchFamily="18" charset="0"/>
              </a:rPr>
              <a:t> </a:t>
            </a:r>
            <a:r>
              <a:rPr lang="en-US" sz="2667" dirty="0">
                <a:solidFill>
                  <a:schemeClr val="tx2"/>
                </a:solidFill>
                <a:latin typeface="Times New Roman" panose="02020603050405020304" pitchFamily="18" charset="0"/>
                <a:cs typeface="Times New Roman" panose="02020603050405020304" pitchFamily="18" charset="0"/>
              </a:rPr>
              <a:t>Aditya Choudhary(CSE-4)</a:t>
            </a:r>
          </a:p>
          <a:p>
            <a:r>
              <a:rPr lang="en-US" sz="2667" dirty="0">
                <a:solidFill>
                  <a:schemeClr val="tx2"/>
                </a:solidFill>
                <a:latin typeface="Times New Roman" panose="02020603050405020304" pitchFamily="18" charset="0"/>
                <a:cs typeface="Times New Roman" panose="02020603050405020304" pitchFamily="18" charset="0"/>
              </a:rPr>
              <a:t>                             Ayush Kumar(CSE-4)</a:t>
            </a:r>
          </a:p>
          <a:p>
            <a:r>
              <a:rPr lang="en-US" sz="2667" dirty="0">
                <a:solidFill>
                  <a:schemeClr val="tx2"/>
                </a:solidFill>
                <a:latin typeface="Times New Roman" panose="02020603050405020304" pitchFamily="18" charset="0"/>
                <a:cs typeface="Times New Roman" panose="02020603050405020304" pitchFamily="18" charset="0"/>
              </a:rPr>
              <a:t>                             Lakshay Yadav(CSE-1)</a:t>
            </a:r>
          </a:p>
          <a:p>
            <a:r>
              <a:rPr lang="en-US" sz="2667" dirty="0">
                <a:solidFill>
                  <a:schemeClr val="tx2"/>
                </a:solidFill>
                <a:latin typeface="Times New Roman" panose="02020603050405020304" pitchFamily="18" charset="0"/>
                <a:cs typeface="Times New Roman" panose="02020603050405020304" pitchFamily="18" charset="0"/>
              </a:rPr>
              <a:t>                             Kesariravi Venkata Simha Reddy(CSE-1)</a:t>
            </a:r>
          </a:p>
          <a:p>
            <a:r>
              <a:rPr lang="en-US" sz="2667" dirty="0">
                <a:solidFill>
                  <a:schemeClr val="tx2"/>
                </a:solidFill>
                <a:latin typeface="Times New Roman" panose="02020603050405020304" pitchFamily="18" charset="0"/>
                <a:cs typeface="Times New Roman" panose="02020603050405020304" pitchFamily="18" charset="0"/>
              </a:rPr>
              <a:t>                             Yugraj Saini(CSE-4)</a:t>
            </a:r>
          </a:p>
          <a:p>
            <a:r>
              <a:rPr lang="en-US" sz="3200" dirty="0">
                <a:solidFill>
                  <a:schemeClr val="tx2"/>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99278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xEl>
                                              <p:pRg st="0" end="0"/>
                                            </p:txEl>
                                          </p:spTgt>
                                        </p:tgtEl>
                                        <p:attrNameLst>
                                          <p:attrName>style.visibility</p:attrName>
                                        </p:attrNameLst>
                                      </p:cBhvr>
                                      <p:to>
                                        <p:strVal val="visible"/>
                                      </p:to>
                                    </p:set>
                                    <p:animEffect transition="in" filter="fade">
                                      <p:cBhvr>
                                        <p:cTn id="12" dur="500"/>
                                        <p:tgtEl>
                                          <p:spTgt spid="1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2" name="TextBox 1">
            <a:extLst>
              <a:ext uri="{FF2B5EF4-FFF2-40B4-BE49-F238E27FC236}">
                <a16:creationId xmlns:a16="http://schemas.microsoft.com/office/drawing/2014/main" id="{01D464F6-6E82-4F42-9D66-8264B26400FF}"/>
              </a:ext>
            </a:extLst>
          </p:cNvPr>
          <p:cNvSpPr txBox="1"/>
          <p:nvPr/>
        </p:nvSpPr>
        <p:spPr>
          <a:xfrm>
            <a:off x="1036780" y="453121"/>
            <a:ext cx="10118440" cy="9233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5400" b="1" u="sng" dirty="0">
                <a:solidFill>
                  <a:schemeClr val="accent4"/>
                </a:solidFill>
                <a:latin typeface="Rajdhani" panose="020B0604020202020204" charset="0"/>
                <a:cs typeface="Rajdhani" panose="020B0604020202020204" charset="0"/>
              </a:rPr>
              <a:t>CONTRIBUTION OF EACH MEMBER</a:t>
            </a:r>
            <a:endParaRPr lang="en-IN" sz="5400" b="1" u="sng" dirty="0">
              <a:solidFill>
                <a:schemeClr val="accent4"/>
              </a:solidFill>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3DD80EB4-B76F-4EFC-899C-93D3030D31BE}"/>
              </a:ext>
            </a:extLst>
          </p:cNvPr>
          <p:cNvSpPr txBox="1"/>
          <p:nvPr/>
        </p:nvSpPr>
        <p:spPr>
          <a:xfrm>
            <a:off x="0" y="1654796"/>
            <a:ext cx="12573000" cy="382675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400" dirty="0">
                <a:solidFill>
                  <a:srgbClr val="FFC000"/>
                </a:solidFill>
                <a:latin typeface="Times New Roman" panose="02020603050405020304" pitchFamily="18" charset="0"/>
                <a:cs typeface="Times New Roman" panose="02020603050405020304" pitchFamily="18" charset="0"/>
              </a:rPr>
              <a:t>1. </a:t>
            </a:r>
            <a:r>
              <a:rPr lang="en-US" sz="2400" b="1" u="sng" dirty="0">
                <a:solidFill>
                  <a:schemeClr val="tx2"/>
                </a:solidFill>
                <a:latin typeface="Times New Roman" panose="02020603050405020304" pitchFamily="18" charset="0"/>
                <a:cs typeface="Times New Roman" panose="02020603050405020304" pitchFamily="18" charset="0"/>
              </a:rPr>
              <a:t>Aditya Choudhary</a:t>
            </a:r>
            <a:r>
              <a:rPr lang="en-US" sz="2400" u="sng" dirty="0">
                <a:solidFill>
                  <a:schemeClr val="tx2"/>
                </a:solidFill>
                <a:latin typeface="Times New Roman" panose="02020603050405020304" pitchFamily="18" charset="0"/>
                <a:cs typeface="Times New Roman" panose="02020603050405020304" pitchFamily="18" charset="0"/>
              </a:rPr>
              <a:t>:</a:t>
            </a:r>
            <a:r>
              <a:rPr lang="en-US" sz="2400" dirty="0">
                <a:solidFill>
                  <a:srgbClr val="FFC000"/>
                </a:solidFill>
                <a:latin typeface="Times New Roman" panose="02020603050405020304" pitchFamily="18" charset="0"/>
                <a:cs typeface="Times New Roman" panose="02020603050405020304" pitchFamily="18" charset="0"/>
              </a:rPr>
              <a:t> Coding, Presentation, Project Report, PPT Slides Making and Explanation</a:t>
            </a:r>
          </a:p>
          <a:p>
            <a:endParaRPr lang="en-US" sz="2400" dirty="0">
              <a:solidFill>
                <a:srgbClr val="FFC000"/>
              </a:solidFill>
              <a:latin typeface="Times New Roman" panose="02020603050405020304" pitchFamily="18" charset="0"/>
              <a:cs typeface="Times New Roman" panose="02020603050405020304" pitchFamily="18" charset="0"/>
            </a:endParaRPr>
          </a:p>
          <a:p>
            <a:r>
              <a:rPr lang="en-US" sz="2400" dirty="0">
                <a:solidFill>
                  <a:srgbClr val="FFC000"/>
                </a:solidFill>
                <a:latin typeface="Times New Roman" panose="02020603050405020304" pitchFamily="18" charset="0"/>
                <a:cs typeface="Times New Roman" panose="02020603050405020304" pitchFamily="18" charset="0"/>
              </a:rPr>
              <a:t>2. </a:t>
            </a:r>
            <a:r>
              <a:rPr lang="en-US" sz="2400" b="1" u="sng" dirty="0">
                <a:solidFill>
                  <a:schemeClr val="tx2"/>
                </a:solidFill>
                <a:latin typeface="Times New Roman" panose="02020603050405020304" pitchFamily="18" charset="0"/>
                <a:cs typeface="Times New Roman" panose="02020603050405020304" pitchFamily="18" charset="0"/>
              </a:rPr>
              <a:t>Ayush Kumar</a:t>
            </a:r>
            <a:r>
              <a:rPr lang="en-US" sz="2400" dirty="0">
                <a:solidFill>
                  <a:schemeClr val="tx2"/>
                </a:solidFill>
                <a:latin typeface="Times New Roman" panose="02020603050405020304" pitchFamily="18" charset="0"/>
                <a:cs typeface="Times New Roman" panose="02020603050405020304" pitchFamily="18" charset="0"/>
              </a:rPr>
              <a:t>: </a:t>
            </a:r>
            <a:r>
              <a:rPr lang="en-US" sz="2400" dirty="0">
                <a:solidFill>
                  <a:srgbClr val="FFC000"/>
                </a:solidFill>
                <a:latin typeface="Times New Roman" panose="02020603050405020304" pitchFamily="18" charset="0"/>
                <a:cs typeface="Times New Roman" panose="02020603050405020304" pitchFamily="18" charset="0"/>
              </a:rPr>
              <a:t>Demonstration, PPT Slides Making and Explanation, Coding, Project Report</a:t>
            </a:r>
          </a:p>
          <a:p>
            <a:endParaRPr lang="en-US" sz="2400" dirty="0">
              <a:solidFill>
                <a:srgbClr val="FFC000"/>
              </a:solidFill>
              <a:latin typeface="Times New Roman" panose="02020603050405020304" pitchFamily="18" charset="0"/>
              <a:cs typeface="Times New Roman" panose="02020603050405020304" pitchFamily="18" charset="0"/>
            </a:endParaRPr>
          </a:p>
          <a:p>
            <a:r>
              <a:rPr lang="en-US" sz="2400" dirty="0">
                <a:solidFill>
                  <a:srgbClr val="FFC000"/>
                </a:solidFill>
                <a:latin typeface="Times New Roman" panose="02020603050405020304" pitchFamily="18" charset="0"/>
                <a:cs typeface="Times New Roman" panose="02020603050405020304" pitchFamily="18" charset="0"/>
              </a:rPr>
              <a:t>3. </a:t>
            </a:r>
            <a:r>
              <a:rPr lang="en-US" sz="2400" b="1" u="sng" dirty="0">
                <a:solidFill>
                  <a:schemeClr val="tx2"/>
                </a:solidFill>
                <a:latin typeface="Times New Roman" panose="02020603050405020304" pitchFamily="18" charset="0"/>
                <a:cs typeface="Times New Roman" panose="02020603050405020304" pitchFamily="18" charset="0"/>
              </a:rPr>
              <a:t>Kesariravivenkata Reddy</a:t>
            </a:r>
            <a:r>
              <a:rPr lang="en-US" sz="2400" dirty="0">
                <a:solidFill>
                  <a:schemeClr val="tx2"/>
                </a:solidFill>
                <a:latin typeface="Times New Roman" panose="02020603050405020304" pitchFamily="18" charset="0"/>
                <a:cs typeface="Times New Roman" panose="02020603050405020304" pitchFamily="18" charset="0"/>
              </a:rPr>
              <a:t>:</a:t>
            </a:r>
            <a:r>
              <a:rPr lang="en-US" sz="2400" dirty="0">
                <a:solidFill>
                  <a:srgbClr val="FFC000"/>
                </a:solidFill>
                <a:latin typeface="Times New Roman" panose="02020603050405020304" pitchFamily="18" charset="0"/>
                <a:cs typeface="Times New Roman" panose="02020603050405020304" pitchFamily="18" charset="0"/>
              </a:rPr>
              <a:t> Project Report, PPT Slides Explanation, Project Equipment's</a:t>
            </a:r>
          </a:p>
          <a:p>
            <a:endParaRPr lang="en-US" sz="2400" dirty="0">
              <a:solidFill>
                <a:srgbClr val="FFC000"/>
              </a:solidFill>
              <a:latin typeface="Times New Roman" panose="02020603050405020304" pitchFamily="18" charset="0"/>
              <a:cs typeface="Times New Roman" panose="02020603050405020304" pitchFamily="18" charset="0"/>
            </a:endParaRPr>
          </a:p>
          <a:p>
            <a:r>
              <a:rPr lang="en-US" sz="2400" dirty="0">
                <a:solidFill>
                  <a:srgbClr val="FFC000"/>
                </a:solidFill>
                <a:latin typeface="Times New Roman" panose="02020603050405020304" pitchFamily="18" charset="0"/>
                <a:cs typeface="Times New Roman" panose="02020603050405020304" pitchFamily="18" charset="0"/>
              </a:rPr>
              <a:t>4.</a:t>
            </a:r>
            <a:r>
              <a:rPr lang="en-US" sz="2400" b="1" dirty="0">
                <a:solidFill>
                  <a:srgbClr val="FFC000"/>
                </a:solidFill>
                <a:latin typeface="Times New Roman" panose="02020603050405020304" pitchFamily="18" charset="0"/>
                <a:cs typeface="Times New Roman" panose="02020603050405020304" pitchFamily="18" charset="0"/>
              </a:rPr>
              <a:t> </a:t>
            </a:r>
            <a:r>
              <a:rPr lang="en-US" sz="2400" b="1" u="sng" dirty="0">
                <a:solidFill>
                  <a:schemeClr val="tx2"/>
                </a:solidFill>
                <a:latin typeface="Times New Roman" panose="02020603050405020304" pitchFamily="18" charset="0"/>
                <a:cs typeface="Times New Roman" panose="02020603050405020304" pitchFamily="18" charset="0"/>
              </a:rPr>
              <a:t>Lakshay Yadav</a:t>
            </a:r>
            <a:r>
              <a:rPr lang="en-US" sz="2400" dirty="0">
                <a:solidFill>
                  <a:schemeClr val="tx2"/>
                </a:solidFill>
                <a:latin typeface="Times New Roman" panose="02020603050405020304" pitchFamily="18" charset="0"/>
                <a:cs typeface="Times New Roman" panose="02020603050405020304" pitchFamily="18" charset="0"/>
              </a:rPr>
              <a:t>:</a:t>
            </a:r>
            <a:r>
              <a:rPr lang="en-US" sz="2400" dirty="0">
                <a:solidFill>
                  <a:srgbClr val="FFC000"/>
                </a:solidFill>
                <a:latin typeface="Times New Roman" panose="02020603050405020304" pitchFamily="18" charset="0"/>
                <a:cs typeface="Times New Roman" panose="02020603050405020304" pitchFamily="18" charset="0"/>
              </a:rPr>
              <a:t> Hardware Research and Project Equipment’s</a:t>
            </a:r>
            <a:r>
              <a:rPr lang="en-US" sz="2400" b="1" dirty="0">
                <a:solidFill>
                  <a:srgbClr val="FFC000"/>
                </a:solidFill>
                <a:latin typeface="Times New Roman" panose="02020603050405020304" pitchFamily="18" charset="0"/>
                <a:cs typeface="Times New Roman" panose="02020603050405020304" pitchFamily="18" charset="0"/>
              </a:rPr>
              <a:t> </a:t>
            </a:r>
          </a:p>
          <a:p>
            <a:endParaRPr lang="en-US" sz="2400" dirty="0">
              <a:solidFill>
                <a:srgbClr val="FFC000"/>
              </a:solidFill>
              <a:latin typeface="Times New Roman" panose="02020603050405020304" pitchFamily="18" charset="0"/>
              <a:cs typeface="Times New Roman" panose="02020603050405020304" pitchFamily="18" charset="0"/>
            </a:endParaRPr>
          </a:p>
          <a:p>
            <a:r>
              <a:rPr lang="en-US" sz="2400" dirty="0">
                <a:solidFill>
                  <a:srgbClr val="FFC000"/>
                </a:solidFill>
                <a:latin typeface="Times New Roman" panose="02020603050405020304" pitchFamily="18" charset="0"/>
                <a:cs typeface="Times New Roman" panose="02020603050405020304" pitchFamily="18" charset="0"/>
              </a:rPr>
              <a:t>5. </a:t>
            </a:r>
            <a:r>
              <a:rPr lang="en-US" sz="2400" b="1" u="sng" dirty="0">
                <a:solidFill>
                  <a:schemeClr val="tx2"/>
                </a:solidFill>
                <a:latin typeface="Times New Roman" panose="02020603050405020304" pitchFamily="18" charset="0"/>
                <a:cs typeface="Times New Roman" panose="02020603050405020304" pitchFamily="18" charset="0"/>
              </a:rPr>
              <a:t>Yugraj Saini</a:t>
            </a:r>
            <a:r>
              <a:rPr lang="en-US" sz="2400" dirty="0">
                <a:solidFill>
                  <a:schemeClr val="tx2"/>
                </a:solidFill>
                <a:latin typeface="Times New Roman" panose="02020603050405020304" pitchFamily="18" charset="0"/>
                <a:cs typeface="Times New Roman" panose="02020603050405020304" pitchFamily="18" charset="0"/>
              </a:rPr>
              <a:t>:</a:t>
            </a:r>
            <a:r>
              <a:rPr lang="en-US" sz="2400" dirty="0">
                <a:solidFill>
                  <a:srgbClr val="FFC000"/>
                </a:solidFill>
                <a:latin typeface="Times New Roman" panose="02020603050405020304" pitchFamily="18" charset="0"/>
                <a:cs typeface="Times New Roman" panose="02020603050405020304" pitchFamily="18" charset="0"/>
              </a:rPr>
              <a:t> Project Report, PPT Slides Explanation, Project Equipment’s</a:t>
            </a:r>
            <a:endParaRPr lang="en-IN" sz="2400" dirty="0">
              <a:solidFill>
                <a:srgbClr val="FFC000"/>
              </a:solidFill>
              <a:latin typeface="Times New Roman" panose="02020603050405020304" pitchFamily="18" charset="0"/>
              <a:cs typeface="Times New Roman" panose="02020603050405020304" pitchFamily="18" charset="0"/>
            </a:endParaRPr>
          </a:p>
          <a:p>
            <a:endParaRPr lang="en-IN" sz="2667"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778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1991003" y="1701100"/>
            <a:ext cx="8209992" cy="3074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9600" b="1" u="sng" dirty="0">
                <a:solidFill>
                  <a:schemeClr val="accent4"/>
                </a:solidFill>
                <a:effectLst>
                  <a:outerShdw blurRad="38100" dist="38100" dir="2700000" algn="tl">
                    <a:srgbClr val="000000">
                      <a:alpha val="43137"/>
                    </a:srgbClr>
                  </a:outerShdw>
                </a:effectLst>
                <a:latin typeface="Rajdhani" panose="020B0604020202020204" charset="0"/>
                <a:cs typeface="Rajdhani" panose="020B0604020202020204" charset="0"/>
              </a:rPr>
              <a:t>THANK YOU</a:t>
            </a:r>
            <a:endParaRPr sz="9600" b="1" u="sng" dirty="0">
              <a:solidFill>
                <a:schemeClr val="accent4"/>
              </a:solidFill>
              <a:effectLst>
                <a:outerShdw blurRad="38100" dist="38100" dir="2700000" algn="tl">
                  <a:srgbClr val="000000">
                    <a:alpha val="43137"/>
                  </a:srgbClr>
                </a:outerShdw>
              </a:effectLst>
              <a:latin typeface="Rajdhani" panose="020B0604020202020204" charset="0"/>
              <a:cs typeface="Rajdhani" panose="020B0604020202020204" charset="0"/>
            </a:endParaRPr>
          </a:p>
        </p:txBody>
      </p:sp>
    </p:spTree>
    <p:extLst>
      <p:ext uri="{BB962C8B-B14F-4D97-AF65-F5344CB8AC3E}">
        <p14:creationId xmlns:p14="http://schemas.microsoft.com/office/powerpoint/2010/main" val="146238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5" name="Title 4">
            <a:extLst>
              <a:ext uri="{FF2B5EF4-FFF2-40B4-BE49-F238E27FC236}">
                <a16:creationId xmlns:a16="http://schemas.microsoft.com/office/drawing/2014/main" id="{8A9A7559-5C2F-4DF9-909F-17CF9C30A6C5}"/>
              </a:ext>
            </a:extLst>
          </p:cNvPr>
          <p:cNvSpPr>
            <a:spLocks noGrp="1"/>
          </p:cNvSpPr>
          <p:nvPr>
            <p:ph type="title"/>
          </p:nvPr>
        </p:nvSpPr>
        <p:spPr>
          <a:xfrm>
            <a:off x="2077237" y="170802"/>
            <a:ext cx="8682499" cy="992325"/>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800" b="1" u="sng" dirty="0">
                <a:solidFill>
                  <a:schemeClr val="accent4"/>
                </a:solidFill>
                <a:latin typeface="Rajdhani" panose="020B0604020202020204" charset="0"/>
                <a:cs typeface="Rajdhani" panose="020B0604020202020204" charset="0"/>
              </a:rPr>
              <a:t>INTRODUCTION OF THE PROJECT</a:t>
            </a:r>
            <a:endParaRPr lang="en-IN" sz="4800" b="1" u="sng" dirty="0">
              <a:solidFill>
                <a:schemeClr val="accent4"/>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42D6B5CF-2F01-46E7-983B-CCA3C7AB16BD}"/>
              </a:ext>
            </a:extLst>
          </p:cNvPr>
          <p:cNvSpPr txBox="1"/>
          <p:nvPr/>
        </p:nvSpPr>
        <p:spPr>
          <a:xfrm>
            <a:off x="359708" y="1284271"/>
            <a:ext cx="11287125" cy="60153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80990" indent="-380990" algn="just">
              <a:buClr>
                <a:schemeClr val="accent4"/>
              </a:buClr>
              <a:buFont typeface="Wingdings" panose="05000000000000000000" pitchFamily="2" charset="2"/>
              <a:buChar char="q"/>
            </a:pPr>
            <a:r>
              <a:rPr lang="en-US" sz="2400" b="1" dirty="0">
                <a:solidFill>
                  <a:srgbClr val="FFC000"/>
                </a:solidFill>
                <a:latin typeface="Times New Roman" panose="02020603050405020304" pitchFamily="18" charset="0"/>
                <a:cs typeface="Times New Roman" panose="02020603050405020304" pitchFamily="18" charset="0"/>
              </a:rPr>
              <a:t>Voice Assistant started back in 2011 with Apple Siri. Since then, many updates and improvements have been done and many new technologies have invented for people to effectively use the voice assistant. </a:t>
            </a:r>
          </a:p>
          <a:p>
            <a:pPr marL="380990" indent="-380990" algn="just">
              <a:buFont typeface="Wingdings" panose="05000000000000000000" pitchFamily="2" charset="2"/>
              <a:buChar char="q"/>
            </a:pPr>
            <a:endParaRPr lang="en-US" sz="2400" b="1" dirty="0">
              <a:solidFill>
                <a:srgbClr val="FFC000"/>
              </a:solidFill>
              <a:latin typeface="Times New Roman" panose="02020603050405020304" pitchFamily="18" charset="0"/>
              <a:cs typeface="Times New Roman" panose="02020603050405020304" pitchFamily="18" charset="0"/>
            </a:endParaRPr>
          </a:p>
          <a:p>
            <a:pPr marL="380990" indent="-380990" algn="just">
              <a:buClr>
                <a:schemeClr val="accent4"/>
              </a:buClr>
              <a:buFont typeface="Wingdings" panose="05000000000000000000" pitchFamily="2" charset="2"/>
              <a:buChar char="q"/>
            </a:pPr>
            <a:r>
              <a:rPr lang="en-US" sz="2400" b="1" dirty="0">
                <a:solidFill>
                  <a:srgbClr val="FFC000"/>
                </a:solidFill>
                <a:latin typeface="Times New Roman" panose="02020603050405020304" pitchFamily="18" charset="0"/>
                <a:cs typeface="Times New Roman" panose="02020603050405020304" pitchFamily="18" charset="0"/>
              </a:rPr>
              <a:t>Our group will  try to simulate the same concept using Raspberry Pi-4 and Re-Speaker 2 Mic Pi-Hat. </a:t>
            </a:r>
          </a:p>
          <a:p>
            <a:pPr marL="380990" indent="-380990" algn="just">
              <a:buFont typeface="Wingdings" panose="05000000000000000000" pitchFamily="2" charset="2"/>
              <a:buChar char="q"/>
            </a:pPr>
            <a:endParaRPr lang="en-US" sz="2400" b="1" dirty="0">
              <a:solidFill>
                <a:srgbClr val="FFC000"/>
              </a:solidFill>
              <a:latin typeface="Times New Roman" panose="02020603050405020304" pitchFamily="18" charset="0"/>
              <a:cs typeface="Times New Roman" panose="02020603050405020304" pitchFamily="18" charset="0"/>
            </a:endParaRPr>
          </a:p>
          <a:p>
            <a:pPr marL="380990" indent="-380990" algn="just">
              <a:buClr>
                <a:schemeClr val="accent4"/>
              </a:buClr>
              <a:buFont typeface="Wingdings" panose="05000000000000000000" pitchFamily="2" charset="2"/>
              <a:buChar char="q"/>
            </a:pPr>
            <a:r>
              <a:rPr lang="en-US" sz="2400" b="1" dirty="0">
                <a:solidFill>
                  <a:srgbClr val="FFC000"/>
                </a:solidFill>
                <a:latin typeface="Times New Roman" panose="02020603050405020304" pitchFamily="18" charset="0"/>
                <a:cs typeface="Times New Roman" panose="02020603050405020304" pitchFamily="18" charset="0"/>
              </a:rPr>
              <a:t>We will  make a voice assistant with voice and speech recognition. The objective of speech and voice recognition is to recognize WHO is speaking and comprehend WHAT is being spoken. </a:t>
            </a:r>
          </a:p>
          <a:p>
            <a:pPr marL="380990" indent="-380990" algn="just">
              <a:buFont typeface="Wingdings" panose="05000000000000000000" pitchFamily="2" charset="2"/>
              <a:buChar char="q"/>
            </a:pPr>
            <a:endParaRPr lang="en-US" sz="2400" b="1" dirty="0">
              <a:solidFill>
                <a:srgbClr val="FFC000"/>
              </a:solidFill>
              <a:latin typeface="Times New Roman" panose="02020603050405020304" pitchFamily="18" charset="0"/>
              <a:cs typeface="Times New Roman" panose="02020603050405020304" pitchFamily="18" charset="0"/>
            </a:endParaRPr>
          </a:p>
          <a:p>
            <a:pPr marL="380990" indent="-380990" algn="just">
              <a:buClr>
                <a:schemeClr val="accent4"/>
              </a:buClr>
              <a:buFont typeface="Wingdings" panose="05000000000000000000" pitchFamily="2" charset="2"/>
              <a:buChar char="q"/>
            </a:pPr>
            <a:r>
              <a:rPr lang="en-US" sz="2400" b="1" dirty="0">
                <a:solidFill>
                  <a:srgbClr val="FFC000"/>
                </a:solidFill>
                <a:latin typeface="Times New Roman" panose="02020603050405020304" pitchFamily="18" charset="0"/>
                <a:cs typeface="Times New Roman" panose="02020603050405020304" pitchFamily="18" charset="0"/>
              </a:rPr>
              <a:t>The voice assistant would be able to answer a variety of questions including messaging, date and time, showing weather report etc.</a:t>
            </a:r>
          </a:p>
          <a:p>
            <a:pPr algn="just"/>
            <a:endParaRPr lang="en-US" sz="2400" b="1" dirty="0">
              <a:solidFill>
                <a:srgbClr val="FFC000"/>
              </a:solidFill>
              <a:latin typeface="Times New Roman" panose="02020603050405020304" pitchFamily="18" charset="0"/>
              <a:cs typeface="Times New Roman" panose="02020603050405020304" pitchFamily="18" charset="0"/>
            </a:endParaRPr>
          </a:p>
          <a:p>
            <a:pPr algn="just"/>
            <a:endParaRPr lang="en-US" sz="2400" b="1" dirty="0">
              <a:solidFill>
                <a:srgbClr val="FFC000"/>
              </a:solidFill>
              <a:latin typeface="Times New Roman" panose="02020603050405020304" pitchFamily="18" charset="0"/>
              <a:cs typeface="Times New Roman" panose="02020603050405020304" pitchFamily="18" charset="0"/>
            </a:endParaRPr>
          </a:p>
          <a:p>
            <a:endParaRPr lang="en-IN" sz="2489" dirty="0"/>
          </a:p>
        </p:txBody>
      </p:sp>
    </p:spTree>
    <p:extLst>
      <p:ext uri="{BB962C8B-B14F-4D97-AF65-F5344CB8AC3E}">
        <p14:creationId xmlns:p14="http://schemas.microsoft.com/office/powerpoint/2010/main" val="63151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2" name="TextBox 1">
            <a:extLst>
              <a:ext uri="{FF2B5EF4-FFF2-40B4-BE49-F238E27FC236}">
                <a16:creationId xmlns:a16="http://schemas.microsoft.com/office/drawing/2014/main" id="{6C338F6F-4DBC-4515-BED2-DBF99928A3F5}"/>
              </a:ext>
            </a:extLst>
          </p:cNvPr>
          <p:cNvSpPr txBox="1"/>
          <p:nvPr/>
        </p:nvSpPr>
        <p:spPr>
          <a:xfrm>
            <a:off x="1819924" y="408985"/>
            <a:ext cx="8810702" cy="9233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5400" b="1" u="sng" dirty="0">
                <a:solidFill>
                  <a:schemeClr val="accent4"/>
                </a:solidFill>
                <a:latin typeface="Rajdhani" panose="020B0604020202020204" charset="0"/>
                <a:cs typeface="Rajdhani" panose="020B0604020202020204" charset="0"/>
              </a:rPr>
              <a:t>DELIVERABLES AND TIMELINE</a:t>
            </a:r>
            <a:endParaRPr lang="en-IN" sz="5400" b="1" u="sng" dirty="0">
              <a:solidFill>
                <a:schemeClr val="accent4"/>
              </a:solidFill>
              <a:latin typeface="Rajdhani" panose="020B0604020202020204" charset="0"/>
              <a:cs typeface="Rajdhani" panose="020B0604020202020204" charset="0"/>
            </a:endParaRPr>
          </a:p>
        </p:txBody>
      </p:sp>
      <p:graphicFrame>
        <p:nvGraphicFramePr>
          <p:cNvPr id="5" name="Table 5">
            <a:extLst>
              <a:ext uri="{FF2B5EF4-FFF2-40B4-BE49-F238E27FC236}">
                <a16:creationId xmlns:a16="http://schemas.microsoft.com/office/drawing/2014/main" id="{C64B9C10-8096-4BBE-89D1-9523FBBFA46E}"/>
              </a:ext>
            </a:extLst>
          </p:cNvPr>
          <p:cNvGraphicFramePr>
            <a:graphicFrameLocks noGrp="1"/>
          </p:cNvGraphicFramePr>
          <p:nvPr>
            <p:extLst>
              <p:ext uri="{D42A27DB-BD31-4B8C-83A1-F6EECF244321}">
                <p14:modId xmlns:p14="http://schemas.microsoft.com/office/powerpoint/2010/main" val="4186778661"/>
              </p:ext>
            </p:extLst>
          </p:nvPr>
        </p:nvGraphicFramePr>
        <p:xfrm>
          <a:off x="652183" y="1677882"/>
          <a:ext cx="10887634" cy="3565204"/>
        </p:xfrm>
        <a:graphic>
          <a:graphicData uri="http://schemas.openxmlformats.org/drawingml/2006/table">
            <a:tbl>
              <a:tblPr firstRow="1" bandRow="1">
                <a:tableStyleId>{5C22544A-7EE6-4342-B048-85BDC9FD1C3A}</a:tableStyleId>
              </a:tblPr>
              <a:tblGrid>
                <a:gridCol w="5302842">
                  <a:extLst>
                    <a:ext uri="{9D8B030D-6E8A-4147-A177-3AD203B41FA5}">
                      <a16:colId xmlns:a16="http://schemas.microsoft.com/office/drawing/2014/main" val="604877320"/>
                    </a:ext>
                  </a:extLst>
                </a:gridCol>
                <a:gridCol w="5584792">
                  <a:extLst>
                    <a:ext uri="{9D8B030D-6E8A-4147-A177-3AD203B41FA5}">
                      <a16:colId xmlns:a16="http://schemas.microsoft.com/office/drawing/2014/main" val="1734232507"/>
                    </a:ext>
                  </a:extLst>
                </a:gridCol>
              </a:tblGrid>
              <a:tr h="9371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FIRST OBJECTIVE</a:t>
                      </a:r>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p>
                      <a:endParaRPr lang="en-IN" dirty="0"/>
                    </a:p>
                  </a:txBody>
                  <a:tcPr>
                    <a:solidFill>
                      <a:schemeClr val="accent1"/>
                    </a:solidFill>
                  </a:tcPr>
                </a:tc>
                <a:tc>
                  <a:txBody>
                    <a:bodyPr/>
                    <a:lstStyle/>
                    <a:p>
                      <a:pPr algn="ctr"/>
                      <a:r>
                        <a:rPr lang="en-US" dirty="0"/>
                        <a:t>CODING SIMULATION ON PYCHARM</a:t>
                      </a:r>
                      <a:endParaRPr lang="en-IN" dirty="0"/>
                    </a:p>
                  </a:txBody>
                  <a:tcPr>
                    <a:solidFill>
                      <a:schemeClr val="accent1"/>
                    </a:solidFill>
                  </a:tcPr>
                </a:tc>
                <a:extLst>
                  <a:ext uri="{0D108BD9-81ED-4DB2-BD59-A6C34878D82A}">
                    <a16:rowId xmlns:a16="http://schemas.microsoft.com/office/drawing/2014/main" val="125516191"/>
                  </a:ext>
                </a:extLst>
              </a:tr>
              <a:tr h="866699">
                <a:tc>
                  <a:txBody>
                    <a:bodyPr/>
                    <a:lstStyle/>
                    <a:p>
                      <a:r>
                        <a:rPr lang="en-US" b="1" dirty="0">
                          <a:solidFill>
                            <a:schemeClr val="bg1"/>
                          </a:solidFill>
                          <a:latin typeface="Times New Roman" panose="02020603050405020304" pitchFamily="18" charset="0"/>
                          <a:cs typeface="Times New Roman" panose="02020603050405020304" pitchFamily="18" charset="0"/>
                        </a:rPr>
                        <a:t>                                     SECOND OBJECTIVE</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accent6">
                              <a:lumMod val="75000"/>
                            </a:schemeClr>
                          </a:solidFill>
                          <a:latin typeface="Times New Roman" panose="02020603050405020304" pitchFamily="18" charset="0"/>
                          <a:cs typeface="Times New Roman" panose="02020603050405020304" pitchFamily="18" charset="0"/>
                        </a:rPr>
                        <a:t>HARDWARE ASSEMBLY</a:t>
                      </a:r>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76806962"/>
                  </a:ext>
                </a:extLst>
              </a:tr>
              <a:tr h="539826">
                <a:tc>
                  <a:txBody>
                    <a:bodyPr/>
                    <a:lstStyle/>
                    <a:p>
                      <a:r>
                        <a:rPr lang="en-US" b="1" dirty="0">
                          <a:solidFill>
                            <a:schemeClr val="bg1"/>
                          </a:solidFill>
                          <a:latin typeface="Times New Roman" panose="02020603050405020304" pitchFamily="18" charset="0"/>
                          <a:cs typeface="Times New Roman" panose="02020603050405020304" pitchFamily="18" charset="0"/>
                        </a:rPr>
                        <a:t>                                       THIRD OBJECTIVE</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HARDWARE DEMONSTRATION AND TRANSFERRING THE CODE  IN RASPBERRY PI-4</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tc>
                <a:extLst>
                  <a:ext uri="{0D108BD9-81ED-4DB2-BD59-A6C34878D82A}">
                    <a16:rowId xmlns:a16="http://schemas.microsoft.com/office/drawing/2014/main" val="807976840"/>
                  </a:ext>
                </a:extLst>
              </a:tr>
              <a:tr h="816484">
                <a:tc>
                  <a:txBody>
                    <a:bodyPr/>
                    <a:lstStyle/>
                    <a:p>
                      <a:pPr algn="ctr"/>
                      <a:r>
                        <a:rPr lang="en-US" b="1" dirty="0">
                          <a:solidFill>
                            <a:schemeClr val="bg1"/>
                          </a:solidFill>
                          <a:latin typeface="Times New Roman" panose="02020603050405020304" pitchFamily="18" charset="0"/>
                          <a:cs typeface="Times New Roman" panose="02020603050405020304" pitchFamily="18" charset="0"/>
                        </a:rPr>
                        <a:t>FOURTH OBJECTIVE</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FINAL PROTOTYPE TO BE DEMONSTRATED</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tc>
                <a:extLst>
                  <a:ext uri="{0D108BD9-81ED-4DB2-BD59-A6C34878D82A}">
                    <a16:rowId xmlns:a16="http://schemas.microsoft.com/office/drawing/2014/main" val="3878972517"/>
                  </a:ext>
                </a:extLst>
              </a:tr>
            </a:tbl>
          </a:graphicData>
        </a:graphic>
      </p:graphicFrame>
    </p:spTree>
    <p:extLst>
      <p:ext uri="{BB962C8B-B14F-4D97-AF65-F5344CB8AC3E}">
        <p14:creationId xmlns:p14="http://schemas.microsoft.com/office/powerpoint/2010/main" val="958319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2" name="TextBox 1">
            <a:extLst>
              <a:ext uri="{FF2B5EF4-FFF2-40B4-BE49-F238E27FC236}">
                <a16:creationId xmlns:a16="http://schemas.microsoft.com/office/drawing/2014/main" id="{6C338F6F-4DBC-4515-BED2-DBF99928A3F5}"/>
              </a:ext>
            </a:extLst>
          </p:cNvPr>
          <p:cNvSpPr txBox="1"/>
          <p:nvPr/>
        </p:nvSpPr>
        <p:spPr>
          <a:xfrm>
            <a:off x="1819924" y="408985"/>
            <a:ext cx="8810702" cy="9233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5400" b="1" u="sng" dirty="0">
                <a:solidFill>
                  <a:schemeClr val="accent4"/>
                </a:solidFill>
                <a:latin typeface="Rajdhani" panose="020B0604020202020204" charset="0"/>
                <a:cs typeface="Rajdhani" panose="020B0604020202020204" charset="0"/>
              </a:rPr>
              <a:t>DELIVERABLES AND TIMELINE</a:t>
            </a:r>
            <a:endParaRPr lang="en-IN" sz="5400" b="1" u="sng" dirty="0">
              <a:solidFill>
                <a:schemeClr val="accent4"/>
              </a:solidFill>
              <a:latin typeface="Rajdhani" panose="020B0604020202020204" charset="0"/>
              <a:cs typeface="Rajdhani" panose="020B0604020202020204" charset="0"/>
            </a:endParaRPr>
          </a:p>
        </p:txBody>
      </p:sp>
      <p:graphicFrame>
        <p:nvGraphicFramePr>
          <p:cNvPr id="5" name="Table 5">
            <a:extLst>
              <a:ext uri="{FF2B5EF4-FFF2-40B4-BE49-F238E27FC236}">
                <a16:creationId xmlns:a16="http://schemas.microsoft.com/office/drawing/2014/main" id="{C64B9C10-8096-4BBE-89D1-9523FBBFA46E}"/>
              </a:ext>
            </a:extLst>
          </p:cNvPr>
          <p:cNvGraphicFramePr>
            <a:graphicFrameLocks noGrp="1"/>
          </p:cNvGraphicFramePr>
          <p:nvPr>
            <p:extLst>
              <p:ext uri="{D42A27DB-BD31-4B8C-83A1-F6EECF244321}">
                <p14:modId xmlns:p14="http://schemas.microsoft.com/office/powerpoint/2010/main" val="630555820"/>
              </p:ext>
            </p:extLst>
          </p:nvPr>
        </p:nvGraphicFramePr>
        <p:xfrm>
          <a:off x="652183" y="1677882"/>
          <a:ext cx="10887634" cy="3565204"/>
        </p:xfrm>
        <a:graphic>
          <a:graphicData uri="http://schemas.openxmlformats.org/drawingml/2006/table">
            <a:tbl>
              <a:tblPr firstRow="1" bandRow="1">
                <a:tableStyleId>{5C22544A-7EE6-4342-B048-85BDC9FD1C3A}</a:tableStyleId>
              </a:tblPr>
              <a:tblGrid>
                <a:gridCol w="5302842">
                  <a:extLst>
                    <a:ext uri="{9D8B030D-6E8A-4147-A177-3AD203B41FA5}">
                      <a16:colId xmlns:a16="http://schemas.microsoft.com/office/drawing/2014/main" val="604877320"/>
                    </a:ext>
                  </a:extLst>
                </a:gridCol>
                <a:gridCol w="5584792">
                  <a:extLst>
                    <a:ext uri="{9D8B030D-6E8A-4147-A177-3AD203B41FA5}">
                      <a16:colId xmlns:a16="http://schemas.microsoft.com/office/drawing/2014/main" val="1734232507"/>
                    </a:ext>
                  </a:extLst>
                </a:gridCol>
              </a:tblGrid>
              <a:tr h="9371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FIRST OBJECTIVE</a:t>
                      </a:r>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p>
                      <a:endParaRPr lang="en-IN" dirty="0"/>
                    </a:p>
                  </a:txBody>
                  <a:tcPr>
                    <a:solidFill>
                      <a:srgbClr val="92D050"/>
                    </a:solidFill>
                  </a:tcPr>
                </a:tc>
                <a:tc>
                  <a:txBody>
                    <a:bodyPr/>
                    <a:lstStyle/>
                    <a:p>
                      <a:pPr algn="ctr"/>
                      <a:r>
                        <a:rPr lang="en-US" dirty="0"/>
                        <a:t>CODING SIMULATION ON PYCHARM</a:t>
                      </a:r>
                      <a:endParaRPr lang="en-IN" dirty="0"/>
                    </a:p>
                  </a:txBody>
                  <a:tcPr>
                    <a:solidFill>
                      <a:srgbClr val="92D050"/>
                    </a:solidFill>
                  </a:tcPr>
                </a:tc>
                <a:extLst>
                  <a:ext uri="{0D108BD9-81ED-4DB2-BD59-A6C34878D82A}">
                    <a16:rowId xmlns:a16="http://schemas.microsoft.com/office/drawing/2014/main" val="125516191"/>
                  </a:ext>
                </a:extLst>
              </a:tr>
              <a:tr h="866699">
                <a:tc>
                  <a:txBody>
                    <a:bodyPr/>
                    <a:lstStyle/>
                    <a:p>
                      <a:r>
                        <a:rPr lang="en-US" b="1" dirty="0">
                          <a:solidFill>
                            <a:schemeClr val="bg1"/>
                          </a:solidFill>
                          <a:latin typeface="Times New Roman" panose="02020603050405020304" pitchFamily="18" charset="0"/>
                          <a:cs typeface="Times New Roman" panose="02020603050405020304" pitchFamily="18" charset="0"/>
                        </a:rPr>
                        <a:t>                                     SECOND OBJECTIVE</a:t>
                      </a:r>
                      <a:endParaRPr lang="en-IN" dirty="0"/>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accent6">
                              <a:lumMod val="75000"/>
                            </a:schemeClr>
                          </a:solidFill>
                          <a:latin typeface="Times New Roman" panose="02020603050405020304" pitchFamily="18" charset="0"/>
                          <a:cs typeface="Times New Roman" panose="02020603050405020304" pitchFamily="18" charset="0"/>
                        </a:rPr>
                        <a:t>HARDWARE ASSEMBLY</a:t>
                      </a:r>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b="1" dirty="0">
                        <a:solidFill>
                          <a:schemeClr val="bg1"/>
                        </a:solidFill>
                        <a:latin typeface="Times New Roman" panose="02020603050405020304" pitchFamily="18" charset="0"/>
                        <a:cs typeface="Times New Roman" panose="02020603050405020304" pitchFamily="18" charset="0"/>
                      </a:endParaRPr>
                    </a:p>
                  </a:txBody>
                  <a:tcPr>
                    <a:solidFill>
                      <a:srgbClr val="92D050"/>
                    </a:solidFill>
                  </a:tcPr>
                </a:tc>
                <a:extLst>
                  <a:ext uri="{0D108BD9-81ED-4DB2-BD59-A6C34878D82A}">
                    <a16:rowId xmlns:a16="http://schemas.microsoft.com/office/drawing/2014/main" val="1676806962"/>
                  </a:ext>
                </a:extLst>
              </a:tr>
              <a:tr h="539826">
                <a:tc>
                  <a:txBody>
                    <a:bodyPr/>
                    <a:lstStyle/>
                    <a:p>
                      <a:r>
                        <a:rPr lang="en-US" b="1" dirty="0">
                          <a:solidFill>
                            <a:schemeClr val="bg1"/>
                          </a:solidFill>
                          <a:latin typeface="Times New Roman" panose="02020603050405020304" pitchFamily="18" charset="0"/>
                          <a:cs typeface="Times New Roman" panose="02020603050405020304" pitchFamily="18" charset="0"/>
                        </a:rPr>
                        <a:t>                                       THIRD OBJECTIVE</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HARDWARE DEMONSTRATION AND TRANSFERRING THE CODE  IN RASPBERRY PI-4</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tc>
                <a:extLst>
                  <a:ext uri="{0D108BD9-81ED-4DB2-BD59-A6C34878D82A}">
                    <a16:rowId xmlns:a16="http://schemas.microsoft.com/office/drawing/2014/main" val="807976840"/>
                  </a:ext>
                </a:extLst>
              </a:tr>
              <a:tr h="816484">
                <a:tc>
                  <a:txBody>
                    <a:bodyPr/>
                    <a:lstStyle/>
                    <a:p>
                      <a:pPr algn="ctr"/>
                      <a:r>
                        <a:rPr lang="en-US" b="1" dirty="0">
                          <a:solidFill>
                            <a:schemeClr val="bg1"/>
                          </a:solidFill>
                          <a:latin typeface="Times New Roman" panose="02020603050405020304" pitchFamily="18" charset="0"/>
                          <a:cs typeface="Times New Roman" panose="02020603050405020304" pitchFamily="18" charset="0"/>
                        </a:rPr>
                        <a:t>FOURTH OBJECTIVE</a:t>
                      </a:r>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FINAL PROTOTYPE TO BE DEMONSTRATED</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tc>
                <a:extLst>
                  <a:ext uri="{0D108BD9-81ED-4DB2-BD59-A6C34878D82A}">
                    <a16:rowId xmlns:a16="http://schemas.microsoft.com/office/drawing/2014/main" val="3878972517"/>
                  </a:ext>
                </a:extLst>
              </a:tr>
            </a:tbl>
          </a:graphicData>
        </a:graphic>
      </p:graphicFrame>
    </p:spTree>
    <p:extLst>
      <p:ext uri="{BB962C8B-B14F-4D97-AF65-F5344CB8AC3E}">
        <p14:creationId xmlns:p14="http://schemas.microsoft.com/office/powerpoint/2010/main" val="399919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2" name="TextBox 1">
            <a:extLst>
              <a:ext uri="{FF2B5EF4-FFF2-40B4-BE49-F238E27FC236}">
                <a16:creationId xmlns:a16="http://schemas.microsoft.com/office/drawing/2014/main" id="{6C338F6F-4DBC-4515-BED2-DBF99928A3F5}"/>
              </a:ext>
            </a:extLst>
          </p:cNvPr>
          <p:cNvSpPr txBox="1"/>
          <p:nvPr/>
        </p:nvSpPr>
        <p:spPr>
          <a:xfrm>
            <a:off x="1819924" y="408985"/>
            <a:ext cx="8810702" cy="9233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5400" b="1" u="sng" dirty="0">
                <a:solidFill>
                  <a:schemeClr val="accent4"/>
                </a:solidFill>
                <a:latin typeface="Rajdhani" panose="020B0604020202020204" charset="0"/>
                <a:cs typeface="Rajdhani" panose="020B0604020202020204" charset="0"/>
              </a:rPr>
              <a:t>DELIVERABLES AND TIMELINE</a:t>
            </a:r>
            <a:endParaRPr lang="en-IN" sz="5400" b="1" u="sng" dirty="0">
              <a:solidFill>
                <a:schemeClr val="accent4"/>
              </a:solidFill>
              <a:latin typeface="Rajdhani" panose="020B0604020202020204" charset="0"/>
              <a:cs typeface="Rajdhani" panose="020B0604020202020204" charset="0"/>
            </a:endParaRPr>
          </a:p>
        </p:txBody>
      </p:sp>
      <p:graphicFrame>
        <p:nvGraphicFramePr>
          <p:cNvPr id="5" name="Table 5">
            <a:extLst>
              <a:ext uri="{FF2B5EF4-FFF2-40B4-BE49-F238E27FC236}">
                <a16:creationId xmlns:a16="http://schemas.microsoft.com/office/drawing/2014/main" id="{C64B9C10-8096-4BBE-89D1-9523FBBFA46E}"/>
              </a:ext>
            </a:extLst>
          </p:cNvPr>
          <p:cNvGraphicFramePr>
            <a:graphicFrameLocks noGrp="1"/>
          </p:cNvGraphicFramePr>
          <p:nvPr>
            <p:extLst>
              <p:ext uri="{D42A27DB-BD31-4B8C-83A1-F6EECF244321}">
                <p14:modId xmlns:p14="http://schemas.microsoft.com/office/powerpoint/2010/main" val="2645991684"/>
              </p:ext>
            </p:extLst>
          </p:nvPr>
        </p:nvGraphicFramePr>
        <p:xfrm>
          <a:off x="714327" y="1677882"/>
          <a:ext cx="10887634" cy="3565204"/>
        </p:xfrm>
        <a:graphic>
          <a:graphicData uri="http://schemas.openxmlformats.org/drawingml/2006/table">
            <a:tbl>
              <a:tblPr firstRow="1" bandRow="1">
                <a:tableStyleId>{5C22544A-7EE6-4342-B048-85BDC9FD1C3A}</a:tableStyleId>
              </a:tblPr>
              <a:tblGrid>
                <a:gridCol w="5302842">
                  <a:extLst>
                    <a:ext uri="{9D8B030D-6E8A-4147-A177-3AD203B41FA5}">
                      <a16:colId xmlns:a16="http://schemas.microsoft.com/office/drawing/2014/main" val="604877320"/>
                    </a:ext>
                  </a:extLst>
                </a:gridCol>
                <a:gridCol w="5584792">
                  <a:extLst>
                    <a:ext uri="{9D8B030D-6E8A-4147-A177-3AD203B41FA5}">
                      <a16:colId xmlns:a16="http://schemas.microsoft.com/office/drawing/2014/main" val="1734232507"/>
                    </a:ext>
                  </a:extLst>
                </a:gridCol>
              </a:tblGrid>
              <a:tr h="93714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FIRST OBJECTIVE</a:t>
                      </a:r>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dirty="0"/>
                    </a:p>
                    <a:p>
                      <a:endParaRPr lang="en-IN" dirty="0"/>
                    </a:p>
                  </a:txBody>
                  <a:tcPr>
                    <a:solidFill>
                      <a:srgbClr val="92D050"/>
                    </a:solidFill>
                  </a:tcPr>
                </a:tc>
                <a:tc>
                  <a:txBody>
                    <a:bodyPr/>
                    <a:lstStyle/>
                    <a:p>
                      <a:pPr algn="ctr"/>
                      <a:r>
                        <a:rPr lang="en-US" dirty="0"/>
                        <a:t>CODING SIMULATION ON PYCHARM</a:t>
                      </a:r>
                      <a:endParaRPr lang="en-IN" dirty="0"/>
                    </a:p>
                  </a:txBody>
                  <a:tcPr>
                    <a:solidFill>
                      <a:srgbClr val="92D050"/>
                    </a:solidFill>
                  </a:tcPr>
                </a:tc>
                <a:extLst>
                  <a:ext uri="{0D108BD9-81ED-4DB2-BD59-A6C34878D82A}">
                    <a16:rowId xmlns:a16="http://schemas.microsoft.com/office/drawing/2014/main" val="125516191"/>
                  </a:ext>
                </a:extLst>
              </a:tr>
              <a:tr h="866699">
                <a:tc>
                  <a:txBody>
                    <a:bodyPr/>
                    <a:lstStyle/>
                    <a:p>
                      <a:r>
                        <a:rPr lang="en-US" b="1" dirty="0">
                          <a:solidFill>
                            <a:schemeClr val="bg1"/>
                          </a:solidFill>
                          <a:latin typeface="Times New Roman" panose="02020603050405020304" pitchFamily="18" charset="0"/>
                          <a:cs typeface="Times New Roman" panose="02020603050405020304" pitchFamily="18" charset="0"/>
                        </a:rPr>
                        <a:t>                                     SECOND OBJECTIVE</a:t>
                      </a:r>
                      <a:endParaRPr lang="en-IN" dirty="0"/>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accent6">
                              <a:lumMod val="75000"/>
                            </a:schemeClr>
                          </a:solidFill>
                          <a:latin typeface="Times New Roman" panose="02020603050405020304" pitchFamily="18" charset="0"/>
                          <a:cs typeface="Times New Roman" panose="02020603050405020304" pitchFamily="18" charset="0"/>
                        </a:rPr>
                        <a:t>HARDWARE ASSEMBLY</a:t>
                      </a:r>
                      <a:endParaRPr lang="en-IN" b="1" dirty="0">
                        <a:solidFill>
                          <a:schemeClr val="accent6">
                            <a:lumMod val="7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b="1" dirty="0">
                        <a:solidFill>
                          <a:schemeClr val="bg1"/>
                        </a:solidFill>
                        <a:latin typeface="Times New Roman" panose="02020603050405020304" pitchFamily="18" charset="0"/>
                        <a:cs typeface="Times New Roman" panose="02020603050405020304" pitchFamily="18" charset="0"/>
                      </a:endParaRPr>
                    </a:p>
                  </a:txBody>
                  <a:tcPr>
                    <a:solidFill>
                      <a:srgbClr val="92D050"/>
                    </a:solidFill>
                  </a:tcPr>
                </a:tc>
                <a:extLst>
                  <a:ext uri="{0D108BD9-81ED-4DB2-BD59-A6C34878D82A}">
                    <a16:rowId xmlns:a16="http://schemas.microsoft.com/office/drawing/2014/main" val="1676806962"/>
                  </a:ext>
                </a:extLst>
              </a:tr>
              <a:tr h="779382">
                <a:tc>
                  <a:txBody>
                    <a:bodyPr/>
                    <a:lstStyle/>
                    <a:p>
                      <a:r>
                        <a:rPr lang="en-US" b="1" dirty="0">
                          <a:solidFill>
                            <a:schemeClr val="bg1"/>
                          </a:solidFill>
                          <a:latin typeface="Times New Roman" panose="02020603050405020304" pitchFamily="18" charset="0"/>
                          <a:cs typeface="Times New Roman" panose="02020603050405020304" pitchFamily="18" charset="0"/>
                        </a:rPr>
                        <a:t>                                       THIRD OBJECTIVE</a:t>
                      </a:r>
                      <a:endParaRPr lang="en-IN" dirty="0"/>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HARDWARE DEMONSTRATION AND TRANSFERRING THE CODE  IN RASPBERRY PI-4</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solidFill>
                      <a:srgbClr val="FFC000"/>
                    </a:solidFill>
                  </a:tcPr>
                </a:tc>
                <a:extLst>
                  <a:ext uri="{0D108BD9-81ED-4DB2-BD59-A6C34878D82A}">
                    <a16:rowId xmlns:a16="http://schemas.microsoft.com/office/drawing/2014/main" val="807976840"/>
                  </a:ext>
                </a:extLst>
              </a:tr>
              <a:tr h="816484">
                <a:tc>
                  <a:txBody>
                    <a:bodyPr/>
                    <a:lstStyle/>
                    <a:p>
                      <a:pPr algn="ctr"/>
                      <a:r>
                        <a:rPr lang="en-US" b="1" dirty="0">
                          <a:solidFill>
                            <a:schemeClr val="bg1"/>
                          </a:solidFill>
                          <a:latin typeface="Times New Roman" panose="02020603050405020304" pitchFamily="18" charset="0"/>
                          <a:cs typeface="Times New Roman" panose="02020603050405020304" pitchFamily="18" charset="0"/>
                        </a:rPr>
                        <a:t>FOURTH OBJECTIVE</a:t>
                      </a:r>
                      <a:endParaRPr lang="en-IN" b="1" dirty="0">
                        <a:solidFill>
                          <a:schemeClr val="bg1"/>
                        </a:solidFill>
                        <a:latin typeface="Times New Roman" panose="02020603050405020304" pitchFamily="18" charset="0"/>
                        <a:cs typeface="Times New Roman" panose="02020603050405020304" pitchFamily="18" charset="0"/>
                      </a:endParaRPr>
                    </a:p>
                  </a:txBody>
                  <a:tcP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bg1"/>
                          </a:solidFill>
                          <a:latin typeface="Times New Roman" panose="02020603050405020304" pitchFamily="18" charset="0"/>
                          <a:cs typeface="Times New Roman" panose="02020603050405020304" pitchFamily="18" charset="0"/>
                        </a:rPr>
                        <a:t>FINAL PROTOTYPE TO BE DEMONSTRATED</a:t>
                      </a:r>
                      <a:endParaRPr lang="en-IN" b="1" dirty="0">
                        <a:solidFill>
                          <a:schemeClr val="bg1"/>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b="1" dirty="0">
                        <a:solidFill>
                          <a:schemeClr val="bg1"/>
                        </a:solidFill>
                        <a:latin typeface="Times New Roman" panose="02020603050405020304" pitchFamily="18" charset="0"/>
                        <a:cs typeface="Times New Roman" panose="02020603050405020304" pitchFamily="18" charset="0"/>
                      </a:endParaRPr>
                    </a:p>
                    <a:p>
                      <a:pPr algn="ctr"/>
                      <a:endParaRPr lang="en-IN" dirty="0"/>
                    </a:p>
                  </a:txBody>
                  <a:tcPr>
                    <a:solidFill>
                      <a:srgbClr val="FFC000"/>
                    </a:solidFill>
                  </a:tcPr>
                </a:tc>
                <a:extLst>
                  <a:ext uri="{0D108BD9-81ED-4DB2-BD59-A6C34878D82A}">
                    <a16:rowId xmlns:a16="http://schemas.microsoft.com/office/drawing/2014/main" val="3878972517"/>
                  </a:ext>
                </a:extLst>
              </a:tr>
            </a:tbl>
          </a:graphicData>
        </a:graphic>
      </p:graphicFrame>
    </p:spTree>
    <p:extLst>
      <p:ext uri="{BB962C8B-B14F-4D97-AF65-F5344CB8AC3E}">
        <p14:creationId xmlns:p14="http://schemas.microsoft.com/office/powerpoint/2010/main" val="3317494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332363" y="0"/>
            <a:ext cx="11527275"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IN" sz="4800" b="1" u="sng" dirty="0">
                <a:solidFill>
                  <a:schemeClr val="accent4"/>
                </a:solidFill>
                <a:effectLst>
                  <a:outerShdw blurRad="38100" dist="38100" dir="2700000" algn="tl">
                    <a:srgbClr val="000000">
                      <a:alpha val="43137"/>
                    </a:srgbClr>
                  </a:outerShdw>
                </a:effectLst>
                <a:latin typeface="Rajdhani" panose="020B0604020202020204" charset="0"/>
                <a:cs typeface="Rajdhani" panose="020B0604020202020204" charset="0"/>
              </a:rPr>
              <a:t>COMPONENTS OF THE ASSISTANT</a:t>
            </a:r>
          </a:p>
        </p:txBody>
      </p:sp>
      <p:sp>
        <p:nvSpPr>
          <p:cNvPr id="14" name="TextBox 13">
            <a:extLst>
              <a:ext uri="{FF2B5EF4-FFF2-40B4-BE49-F238E27FC236}">
                <a16:creationId xmlns:a16="http://schemas.microsoft.com/office/drawing/2014/main" id="{8F718B0A-B017-4EAA-85B6-2883182AD7DE}"/>
              </a:ext>
            </a:extLst>
          </p:cNvPr>
          <p:cNvSpPr txBox="1"/>
          <p:nvPr/>
        </p:nvSpPr>
        <p:spPr>
          <a:xfrm>
            <a:off x="427613" y="1276350"/>
            <a:ext cx="11050012" cy="499014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667" b="1" u="sng" dirty="0">
                <a:solidFill>
                  <a:schemeClr val="accent4"/>
                </a:solidFill>
                <a:latin typeface="Times New Roman" panose="02020603050405020304" pitchFamily="18" charset="0"/>
                <a:cs typeface="Times New Roman" panose="02020603050405020304" pitchFamily="18" charset="0"/>
              </a:rPr>
              <a:t>Hardware components:</a:t>
            </a:r>
          </a:p>
          <a:p>
            <a:r>
              <a:rPr lang="en-US" sz="2667" b="1" dirty="0">
                <a:solidFill>
                  <a:srgbClr val="FFC000"/>
                </a:solidFill>
                <a:latin typeface="Times New Roman" panose="02020603050405020304" pitchFamily="18" charset="0"/>
                <a:cs typeface="Times New Roman" panose="02020603050405020304" pitchFamily="18" charset="0"/>
              </a:rPr>
              <a:t>1.) Raspberry Pi-4 Model-B</a:t>
            </a:r>
          </a:p>
          <a:p>
            <a:r>
              <a:rPr lang="en-US" sz="2667" b="1" dirty="0">
                <a:solidFill>
                  <a:srgbClr val="FFC000"/>
                </a:solidFill>
                <a:latin typeface="Times New Roman" panose="02020603050405020304" pitchFamily="18" charset="0"/>
                <a:cs typeface="Times New Roman" panose="02020603050405020304" pitchFamily="18" charset="0"/>
              </a:rPr>
              <a:t>2.) Re Speaker-2 Mic Pi-Hat </a:t>
            </a:r>
          </a:p>
          <a:p>
            <a:r>
              <a:rPr lang="en-US" sz="2667" b="1" dirty="0">
                <a:solidFill>
                  <a:srgbClr val="FFC000"/>
                </a:solidFill>
                <a:latin typeface="Times New Roman" panose="02020603050405020304" pitchFamily="18" charset="0"/>
                <a:cs typeface="Times New Roman" panose="02020603050405020304" pitchFamily="18" charset="0"/>
              </a:rPr>
              <a:t>3.) Speakers</a:t>
            </a:r>
          </a:p>
          <a:p>
            <a:endParaRPr lang="en-US" sz="2667" b="1" dirty="0">
              <a:solidFill>
                <a:srgbClr val="FFC000"/>
              </a:solidFill>
              <a:latin typeface="Times New Roman" panose="02020603050405020304" pitchFamily="18" charset="0"/>
              <a:cs typeface="Times New Roman" panose="02020603050405020304" pitchFamily="18" charset="0"/>
            </a:endParaRPr>
          </a:p>
          <a:p>
            <a:endParaRPr lang="en-US" sz="2667" b="1" dirty="0">
              <a:solidFill>
                <a:srgbClr val="FFC000"/>
              </a:solidFill>
              <a:latin typeface="Times New Roman" panose="02020603050405020304" pitchFamily="18" charset="0"/>
              <a:cs typeface="Times New Roman" panose="02020603050405020304" pitchFamily="18" charset="0"/>
            </a:endParaRPr>
          </a:p>
          <a:p>
            <a:r>
              <a:rPr lang="en-US" sz="2667" b="1" u="sng" dirty="0">
                <a:solidFill>
                  <a:schemeClr val="accent4"/>
                </a:solidFill>
                <a:latin typeface="Times New Roman" panose="02020603050405020304" pitchFamily="18" charset="0"/>
                <a:cs typeface="Times New Roman" panose="02020603050405020304" pitchFamily="18" charset="0"/>
              </a:rPr>
              <a:t>Software components:</a:t>
            </a:r>
          </a:p>
          <a:p>
            <a:r>
              <a:rPr lang="en-US" sz="2667" b="1" dirty="0">
                <a:solidFill>
                  <a:srgbClr val="FFC000"/>
                </a:solidFill>
                <a:latin typeface="Times New Roman" panose="02020603050405020304" pitchFamily="18" charset="0"/>
                <a:cs typeface="Times New Roman" panose="02020603050405020304" pitchFamily="18" charset="0"/>
              </a:rPr>
              <a:t>1.)Py-Charm( For initial stages of the project)</a:t>
            </a:r>
          </a:p>
          <a:p>
            <a:r>
              <a:rPr lang="en-US" sz="2667" b="1" dirty="0">
                <a:solidFill>
                  <a:srgbClr val="FFC000"/>
                </a:solidFill>
                <a:latin typeface="Times New Roman" panose="02020603050405020304" pitchFamily="18" charset="0"/>
                <a:cs typeface="Times New Roman" panose="02020603050405020304" pitchFamily="18" charset="0"/>
              </a:rPr>
              <a:t>2.)Thonny Python(In- Built in Raspberry Pi-4)</a:t>
            </a:r>
          </a:p>
          <a:p>
            <a:endParaRPr lang="en-US" sz="2667" b="1" dirty="0">
              <a:solidFill>
                <a:srgbClr val="FFC000"/>
              </a:solidFill>
              <a:latin typeface="Times New Roman" panose="02020603050405020304" pitchFamily="18" charset="0"/>
              <a:cs typeface="Times New Roman" panose="02020603050405020304" pitchFamily="18" charset="0"/>
            </a:endParaRPr>
          </a:p>
          <a:p>
            <a:endParaRPr lang="en-US" sz="2667" b="1" dirty="0">
              <a:solidFill>
                <a:srgbClr val="FFC000"/>
              </a:solidFill>
              <a:latin typeface="Times New Roman" panose="02020603050405020304" pitchFamily="18" charset="0"/>
              <a:cs typeface="Times New Roman" panose="02020603050405020304" pitchFamily="18" charset="0"/>
            </a:endParaRPr>
          </a:p>
          <a:p>
            <a:endParaRPr lang="en-IN" sz="2489" dirty="0"/>
          </a:p>
        </p:txBody>
      </p:sp>
      <p:pic>
        <p:nvPicPr>
          <p:cNvPr id="1026" name="Picture 2">
            <a:extLst>
              <a:ext uri="{FF2B5EF4-FFF2-40B4-BE49-F238E27FC236}">
                <a16:creationId xmlns:a16="http://schemas.microsoft.com/office/drawing/2014/main" id="{519B112C-B7BC-43AE-98BC-E9D41A38D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404" y="1079982"/>
            <a:ext cx="3141133" cy="1914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Amazon.com: ReSpeaker 2-Mics Pi HAT microphone expansion board raspberry pi  voice service wm8960 : Electronics">
            <a:extLst>
              <a:ext uri="{FF2B5EF4-FFF2-40B4-BE49-F238E27FC236}">
                <a16:creationId xmlns:a16="http://schemas.microsoft.com/office/drawing/2014/main" id="{AF5D971C-C391-4DBB-ADAB-2A13413535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855" y="3754908"/>
            <a:ext cx="3725417" cy="2124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79D94509-CF8B-499E-AADF-8E9944D6D35E}"/>
              </a:ext>
            </a:extLst>
          </p:cNvPr>
          <p:cNvSpPr txBox="1"/>
          <p:nvPr/>
        </p:nvSpPr>
        <p:spPr>
          <a:xfrm>
            <a:off x="6934200" y="2989249"/>
            <a:ext cx="6096000" cy="37965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67" dirty="0">
                <a:solidFill>
                  <a:srgbClr val="FFFF00"/>
                </a:solidFill>
                <a:latin typeface="Times New Roman" panose="02020603050405020304" pitchFamily="18" charset="0"/>
                <a:cs typeface="Times New Roman" panose="02020603050405020304" pitchFamily="18" charset="0"/>
              </a:rPr>
              <a:t>Raspberry Pi-4 Model-B</a:t>
            </a:r>
          </a:p>
        </p:txBody>
      </p:sp>
      <p:sp>
        <p:nvSpPr>
          <p:cNvPr id="8" name="TextBox 7">
            <a:extLst>
              <a:ext uri="{FF2B5EF4-FFF2-40B4-BE49-F238E27FC236}">
                <a16:creationId xmlns:a16="http://schemas.microsoft.com/office/drawing/2014/main" id="{34219D5B-F0E6-4C6A-8E44-A08EC2D6B1A7}"/>
              </a:ext>
            </a:extLst>
          </p:cNvPr>
          <p:cNvSpPr txBox="1"/>
          <p:nvPr/>
        </p:nvSpPr>
        <p:spPr>
          <a:xfrm>
            <a:off x="8157970" y="5864876"/>
            <a:ext cx="6096000" cy="400110"/>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dirty="0">
                <a:solidFill>
                  <a:srgbClr val="FFFF00"/>
                </a:solidFill>
                <a:latin typeface="Times New Roman" panose="02020603050405020304" pitchFamily="18" charset="0"/>
                <a:cs typeface="Times New Roman" panose="02020603050405020304" pitchFamily="18" charset="0"/>
              </a:rPr>
              <a:t>Re-Speaker 2 Mic Pi-Hat</a:t>
            </a:r>
          </a:p>
        </p:txBody>
      </p:sp>
    </p:spTree>
    <p:extLst>
      <p:ext uri="{BB962C8B-B14F-4D97-AF65-F5344CB8AC3E}">
        <p14:creationId xmlns:p14="http://schemas.microsoft.com/office/powerpoint/2010/main" val="1071276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2" name="TextBox 1">
            <a:extLst>
              <a:ext uri="{FF2B5EF4-FFF2-40B4-BE49-F238E27FC236}">
                <a16:creationId xmlns:a16="http://schemas.microsoft.com/office/drawing/2014/main" id="{CE7B40D0-915F-489E-88DB-B71F651B8640}"/>
              </a:ext>
            </a:extLst>
          </p:cNvPr>
          <p:cNvSpPr txBox="1"/>
          <p:nvPr/>
        </p:nvSpPr>
        <p:spPr>
          <a:xfrm>
            <a:off x="2649153" y="183961"/>
            <a:ext cx="7409247" cy="83099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4800" b="1" u="sng" dirty="0">
                <a:solidFill>
                  <a:schemeClr val="accent4"/>
                </a:solidFill>
                <a:latin typeface="Rajdhani" panose="020B0604020202020204" charset="0"/>
                <a:cs typeface="Rajdhani" panose="020B0604020202020204" charset="0"/>
              </a:rPr>
              <a:t>PROPOSED SOLUTION</a:t>
            </a:r>
            <a:endParaRPr lang="en-IN" sz="4800" b="1" u="sng" dirty="0">
              <a:solidFill>
                <a:schemeClr val="accent4"/>
              </a:solidFill>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A51463D9-924E-4492-9B8C-C15FD6D483D6}"/>
              </a:ext>
            </a:extLst>
          </p:cNvPr>
          <p:cNvSpPr txBox="1"/>
          <p:nvPr/>
        </p:nvSpPr>
        <p:spPr>
          <a:xfrm>
            <a:off x="374904" y="1214366"/>
            <a:ext cx="11622024" cy="1754326"/>
          </a:xfrm>
          <a:prstGeom prst="rect">
            <a:avLst/>
          </a:prstGeom>
          <a:noFill/>
        </p:spPr>
        <p:txBody>
          <a:bodyPr wrap="square" rtlCol="0">
            <a:spAutoFit/>
          </a:bodyPr>
          <a:lstStyle/>
          <a:p>
            <a:pPr marL="285750" indent="-285750" algn="just">
              <a:buClr>
                <a:schemeClr val="accent4"/>
              </a:buClr>
              <a:buFont typeface="Wingdings" panose="05000000000000000000" pitchFamily="2" charset="2"/>
              <a:buChar char="q"/>
            </a:pPr>
            <a:r>
              <a:rPr lang="en-IN" b="1" dirty="0">
                <a:solidFill>
                  <a:srgbClr val="FFC000"/>
                </a:solidFill>
              </a:rPr>
              <a:t>Finding the IP Address of the Raspberry Pi-4 and by using Remote Desktop Configuration or VNC Viewer, the Pi- Screen is shared on the laptop screen. Here we are using VNC Viewer for faster response.</a:t>
            </a:r>
          </a:p>
          <a:p>
            <a:pPr marL="285750" indent="-285750">
              <a:buClr>
                <a:schemeClr val="accent4"/>
              </a:buClr>
              <a:buFont typeface="Wingdings" panose="05000000000000000000" pitchFamily="2" charset="2"/>
              <a:buChar char="q"/>
            </a:pPr>
            <a:endParaRPr lang="en-IN" b="1" dirty="0">
              <a:solidFill>
                <a:srgbClr val="FFC000"/>
              </a:solidFill>
            </a:endParaRPr>
          </a:p>
          <a:p>
            <a:pPr>
              <a:buClr>
                <a:schemeClr val="accent4"/>
              </a:buClr>
            </a:pPr>
            <a:endParaRPr lang="en-IN" b="1" dirty="0">
              <a:solidFill>
                <a:srgbClr val="FFC000"/>
              </a:solidFill>
            </a:endParaRPr>
          </a:p>
          <a:p>
            <a:pPr>
              <a:buClr>
                <a:schemeClr val="accent4"/>
              </a:buClr>
            </a:pPr>
            <a:endParaRPr lang="en-IN" b="1" dirty="0">
              <a:solidFill>
                <a:srgbClr val="FFC000"/>
              </a:solidFill>
            </a:endParaRPr>
          </a:p>
        </p:txBody>
      </p:sp>
      <p:pic>
        <p:nvPicPr>
          <p:cNvPr id="8" name="Picture 7">
            <a:extLst>
              <a:ext uri="{FF2B5EF4-FFF2-40B4-BE49-F238E27FC236}">
                <a16:creationId xmlns:a16="http://schemas.microsoft.com/office/drawing/2014/main" id="{F990E0CE-3D6F-4901-9307-EFFD62751A3B}"/>
              </a:ext>
            </a:extLst>
          </p:cNvPr>
          <p:cNvPicPr>
            <a:picLocks noChangeAspect="1"/>
          </p:cNvPicPr>
          <p:nvPr/>
        </p:nvPicPr>
        <p:blipFill rotWithShape="1">
          <a:blip r:embed="rId4"/>
          <a:srcRect l="2614" t="6054"/>
          <a:stretch/>
        </p:blipFill>
        <p:spPr>
          <a:xfrm>
            <a:off x="2861565" y="2514348"/>
            <a:ext cx="6468870" cy="3824307"/>
          </a:xfrm>
          <a:prstGeom prst="rect">
            <a:avLst/>
          </a:prstGeom>
          <a:ln w="28575">
            <a:solidFill>
              <a:schemeClr val="accent2">
                <a:lumMod val="60000"/>
                <a:lumOff val="40000"/>
              </a:schemeClr>
            </a:solidFill>
          </a:ln>
        </p:spPr>
      </p:pic>
    </p:spTree>
    <p:extLst>
      <p:ext uri="{BB962C8B-B14F-4D97-AF65-F5344CB8AC3E}">
        <p14:creationId xmlns:p14="http://schemas.microsoft.com/office/powerpoint/2010/main" val="3097382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6" name="Picture 5" descr="A picture containing electronics, circuit&#10;&#10;Description automatically generated">
            <a:extLst>
              <a:ext uri="{FF2B5EF4-FFF2-40B4-BE49-F238E27FC236}">
                <a16:creationId xmlns:a16="http://schemas.microsoft.com/office/drawing/2014/main" id="{8AEF3304-2E92-4911-8C61-195192777067}"/>
              </a:ext>
            </a:extLst>
          </p:cNvPr>
          <p:cNvPicPr>
            <a:picLocks noChangeAspect="1"/>
          </p:cNvPicPr>
          <p:nvPr/>
        </p:nvPicPr>
        <p:blipFill rotWithShape="1">
          <a:blip r:embed="rId3">
            <a:extLst>
              <a:ext uri="{28A0092B-C50C-407E-A947-70E740481C1C}">
                <a14:useLocalDpi xmlns:a14="http://schemas.microsoft.com/office/drawing/2010/main" val="0"/>
              </a:ext>
            </a:extLst>
          </a:blip>
          <a:srcRect l="18770" t="20324" r="11327"/>
          <a:stretch/>
        </p:blipFill>
        <p:spPr>
          <a:xfrm>
            <a:off x="6588711" y="2384132"/>
            <a:ext cx="4838331" cy="3438160"/>
          </a:xfrm>
          <a:prstGeom prst="rect">
            <a:avLst/>
          </a:prstGeom>
          <a:ln w="28575">
            <a:solidFill>
              <a:schemeClr val="accent2">
                <a:lumMod val="60000"/>
                <a:lumOff val="40000"/>
              </a:schemeClr>
            </a:solid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A8BF5815-8CB0-4171-B525-58E150FFF113}"/>
              </a:ext>
            </a:extLst>
          </p:cNvPr>
          <p:cNvSpPr txBox="1"/>
          <p:nvPr/>
        </p:nvSpPr>
        <p:spPr>
          <a:xfrm>
            <a:off x="471996" y="683581"/>
            <a:ext cx="11248008" cy="646331"/>
          </a:xfrm>
          <a:prstGeom prst="rect">
            <a:avLst/>
          </a:prstGeom>
          <a:noFill/>
        </p:spPr>
        <p:txBody>
          <a:bodyPr wrap="square" rtlCol="0">
            <a:spAutoFit/>
          </a:bodyPr>
          <a:lstStyle/>
          <a:p>
            <a:pPr marL="285750" indent="-285750">
              <a:buClr>
                <a:schemeClr val="tx2"/>
              </a:buClr>
              <a:buFont typeface="Wingdings" panose="05000000000000000000" pitchFamily="2" charset="2"/>
              <a:buChar char="q"/>
            </a:pPr>
            <a:r>
              <a:rPr lang="en-IN" b="1" dirty="0">
                <a:solidFill>
                  <a:srgbClr val="FFC000"/>
                </a:solidFill>
              </a:rPr>
              <a:t>Setting up the Raspberry PI-4 Model B and Re-Speaker 2 Mic Pi-Hat. Power is given through the USB Type C Port in the Raspberry Pi-4.</a:t>
            </a:r>
          </a:p>
        </p:txBody>
      </p:sp>
      <p:pic>
        <p:nvPicPr>
          <p:cNvPr id="4" name="Picture 3" descr="A picture containing text, electronics, circuit&#10;&#10;Description automatically generated">
            <a:extLst>
              <a:ext uri="{FF2B5EF4-FFF2-40B4-BE49-F238E27FC236}">
                <a16:creationId xmlns:a16="http://schemas.microsoft.com/office/drawing/2014/main" id="{FCE83713-EEAA-4BDC-8D56-0B7F0527B748}"/>
              </a:ext>
            </a:extLst>
          </p:cNvPr>
          <p:cNvPicPr>
            <a:picLocks noChangeAspect="1"/>
          </p:cNvPicPr>
          <p:nvPr/>
        </p:nvPicPr>
        <p:blipFill rotWithShape="1">
          <a:blip r:embed="rId4">
            <a:extLst>
              <a:ext uri="{28A0092B-C50C-407E-A947-70E740481C1C}">
                <a14:useLocalDpi xmlns:a14="http://schemas.microsoft.com/office/drawing/2010/main" val="0"/>
              </a:ext>
            </a:extLst>
          </a:blip>
          <a:srcRect l="10873" t="13791" r="13812" b="18409"/>
          <a:stretch/>
        </p:blipFill>
        <p:spPr>
          <a:xfrm rot="16200000">
            <a:off x="2206284" y="512377"/>
            <a:ext cx="2691671" cy="4489999"/>
          </a:xfrm>
          <a:prstGeom prst="rect">
            <a:avLst/>
          </a:prstGeom>
          <a:ln w="28575">
            <a:solidFill>
              <a:schemeClr val="accent2">
                <a:lumMod val="60000"/>
                <a:lumOff val="40000"/>
              </a:schemeClr>
            </a:solidFill>
          </a:ln>
          <a:effectLst>
            <a:outerShdw blurRad="190500" algn="tl" rotWithShape="0">
              <a:srgbClr val="000000">
                <a:alpha val="70000"/>
              </a:srgbClr>
            </a:outerShdw>
          </a:effectLst>
        </p:spPr>
      </p:pic>
      <p:pic>
        <p:nvPicPr>
          <p:cNvPr id="7" name="Picture 6" descr="A picture containing text, electronics, circuit&#10;&#10;Description automatically generated">
            <a:extLst>
              <a:ext uri="{FF2B5EF4-FFF2-40B4-BE49-F238E27FC236}">
                <a16:creationId xmlns:a16="http://schemas.microsoft.com/office/drawing/2014/main" id="{7DB60769-9B18-4232-A9A4-DB6619741961}"/>
              </a:ext>
            </a:extLst>
          </p:cNvPr>
          <p:cNvPicPr>
            <a:picLocks noChangeAspect="1"/>
          </p:cNvPicPr>
          <p:nvPr/>
        </p:nvPicPr>
        <p:blipFill rotWithShape="1">
          <a:blip r:embed="rId5">
            <a:extLst>
              <a:ext uri="{28A0092B-C50C-407E-A947-70E740481C1C}">
                <a14:useLocalDpi xmlns:a14="http://schemas.microsoft.com/office/drawing/2010/main" val="0"/>
              </a:ext>
            </a:extLst>
          </a:blip>
          <a:srcRect l="17858" t="22783" r="37748" b="29690"/>
          <a:stretch/>
        </p:blipFill>
        <p:spPr>
          <a:xfrm rot="5400000">
            <a:off x="2596873" y="3201461"/>
            <a:ext cx="1910494" cy="4489998"/>
          </a:xfrm>
          <a:prstGeom prst="rect">
            <a:avLst/>
          </a:prstGeom>
          <a:ln w="28575">
            <a:solidFill>
              <a:schemeClr val="accent2">
                <a:lumMod val="60000"/>
                <a:lumOff val="40000"/>
              </a:schemeClr>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407777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9" name="TextBox 18">
            <a:extLst>
              <a:ext uri="{FF2B5EF4-FFF2-40B4-BE49-F238E27FC236}">
                <a16:creationId xmlns:a16="http://schemas.microsoft.com/office/drawing/2014/main" id="{736061B8-5474-484D-9AE3-7A6F2E4ECCFF}"/>
              </a:ext>
            </a:extLst>
          </p:cNvPr>
          <p:cNvSpPr txBox="1"/>
          <p:nvPr/>
        </p:nvSpPr>
        <p:spPr>
          <a:xfrm>
            <a:off x="610708" y="396341"/>
            <a:ext cx="10970581" cy="646331"/>
          </a:xfrm>
          <a:prstGeom prst="rect">
            <a:avLst/>
          </a:prstGeom>
          <a:noFill/>
        </p:spPr>
        <p:txBody>
          <a:bodyPr wrap="square">
            <a:spAutoFit/>
          </a:bodyPr>
          <a:lstStyle/>
          <a:p>
            <a:pPr marL="285750" indent="-285750">
              <a:buClr>
                <a:schemeClr val="accent4"/>
              </a:buClr>
              <a:buFont typeface="Wingdings" panose="05000000000000000000" pitchFamily="2" charset="2"/>
              <a:buChar char="q"/>
            </a:pPr>
            <a:r>
              <a:rPr lang="en-IN" b="1" dirty="0">
                <a:solidFill>
                  <a:srgbClr val="FFC000"/>
                </a:solidFill>
              </a:rPr>
              <a:t>The code is written in </a:t>
            </a:r>
            <a:r>
              <a:rPr lang="en-IN" b="1" dirty="0">
                <a:solidFill>
                  <a:schemeClr val="tx2"/>
                </a:solidFill>
              </a:rPr>
              <a:t>Thonny Python</a:t>
            </a:r>
            <a:r>
              <a:rPr lang="en-IN" b="1" dirty="0">
                <a:solidFill>
                  <a:srgbClr val="FFC000"/>
                </a:solidFill>
              </a:rPr>
              <a:t> and various files has been created to fulfil specific tasks. Below are the four main files:</a:t>
            </a:r>
          </a:p>
        </p:txBody>
      </p:sp>
      <p:sp>
        <p:nvSpPr>
          <p:cNvPr id="20" name="TextBox 19">
            <a:extLst>
              <a:ext uri="{FF2B5EF4-FFF2-40B4-BE49-F238E27FC236}">
                <a16:creationId xmlns:a16="http://schemas.microsoft.com/office/drawing/2014/main" id="{500070E8-4EF5-4454-8CAB-7F3DAD32474B}"/>
              </a:ext>
            </a:extLst>
          </p:cNvPr>
          <p:cNvSpPr txBox="1"/>
          <p:nvPr/>
        </p:nvSpPr>
        <p:spPr>
          <a:xfrm>
            <a:off x="947926" y="1042672"/>
            <a:ext cx="10296144" cy="2308324"/>
          </a:xfrm>
          <a:prstGeom prst="rect">
            <a:avLst/>
          </a:prstGeom>
          <a:noFill/>
        </p:spPr>
        <p:txBody>
          <a:bodyPr wrap="square">
            <a:spAutoFit/>
          </a:bodyPr>
          <a:lstStyle/>
          <a:p>
            <a:pPr marL="285750" indent="-285750">
              <a:buClr>
                <a:schemeClr val="accent4"/>
              </a:buClr>
              <a:buFont typeface="Wingdings" panose="05000000000000000000" pitchFamily="2" charset="2"/>
              <a:buChar char="Ø"/>
            </a:pPr>
            <a:r>
              <a:rPr lang="en-US" b="1" u="sng" dirty="0">
                <a:solidFill>
                  <a:schemeClr val="tx2"/>
                </a:solidFill>
              </a:rPr>
              <a:t>main.py</a:t>
            </a:r>
            <a:r>
              <a:rPr lang="en-US" b="1" dirty="0">
                <a:solidFill>
                  <a:schemeClr val="tx2"/>
                </a:solidFill>
              </a:rPr>
              <a:t> :</a:t>
            </a:r>
            <a:r>
              <a:rPr lang="en-US" b="1" dirty="0">
                <a:solidFill>
                  <a:srgbClr val="FFC000"/>
                </a:solidFill>
              </a:rPr>
              <a:t> All the libraries are imported in this file and contains the details of the Re-Speaker Index.</a:t>
            </a:r>
          </a:p>
          <a:p>
            <a:pPr marL="285750" indent="-285750">
              <a:buClr>
                <a:schemeClr val="accent4"/>
              </a:buClr>
              <a:buFont typeface="Wingdings" panose="05000000000000000000" pitchFamily="2" charset="2"/>
              <a:buChar char="Ø"/>
            </a:pPr>
            <a:endParaRPr lang="en-US" b="1" dirty="0">
              <a:solidFill>
                <a:srgbClr val="FFC000"/>
              </a:solidFill>
            </a:endParaRPr>
          </a:p>
          <a:p>
            <a:pPr marL="285750" indent="-285750">
              <a:buClr>
                <a:schemeClr val="accent4"/>
              </a:buClr>
              <a:buFont typeface="Wingdings" panose="05000000000000000000" pitchFamily="2" charset="2"/>
              <a:buChar char="Ø"/>
            </a:pPr>
            <a:r>
              <a:rPr lang="en-US" b="1" u="sng" dirty="0">
                <a:solidFill>
                  <a:schemeClr val="tx2"/>
                </a:solidFill>
              </a:rPr>
              <a:t>apa102.py</a:t>
            </a:r>
            <a:r>
              <a:rPr lang="en-US" b="1" dirty="0">
                <a:solidFill>
                  <a:schemeClr val="tx2"/>
                </a:solidFill>
              </a:rPr>
              <a:t>:</a:t>
            </a:r>
            <a:r>
              <a:rPr lang="en-US" b="1" dirty="0">
                <a:solidFill>
                  <a:srgbClr val="FFC000"/>
                </a:solidFill>
              </a:rPr>
              <a:t> Related to the led’s on Re-Speaker.</a:t>
            </a:r>
          </a:p>
          <a:p>
            <a:pPr marL="285750" indent="-285750">
              <a:buClr>
                <a:schemeClr val="accent4"/>
              </a:buClr>
              <a:buFont typeface="Wingdings" panose="05000000000000000000" pitchFamily="2" charset="2"/>
              <a:buChar char="Ø"/>
            </a:pPr>
            <a:endParaRPr lang="en-US" b="1" dirty="0">
              <a:solidFill>
                <a:srgbClr val="FFC000"/>
              </a:solidFill>
            </a:endParaRPr>
          </a:p>
          <a:p>
            <a:pPr marL="285750" indent="-285750">
              <a:buClr>
                <a:schemeClr val="accent4"/>
              </a:buClr>
              <a:buFont typeface="Wingdings" panose="05000000000000000000" pitchFamily="2" charset="2"/>
              <a:buChar char="Ø"/>
            </a:pPr>
            <a:r>
              <a:rPr lang="en-US" b="1" u="sng" dirty="0">
                <a:solidFill>
                  <a:schemeClr val="tx2"/>
                </a:solidFill>
              </a:rPr>
              <a:t>response.py</a:t>
            </a:r>
            <a:r>
              <a:rPr lang="en-US" b="1" dirty="0">
                <a:solidFill>
                  <a:schemeClr val="tx2"/>
                </a:solidFill>
              </a:rPr>
              <a:t>: </a:t>
            </a:r>
            <a:r>
              <a:rPr lang="en-US" b="1" dirty="0">
                <a:solidFill>
                  <a:srgbClr val="FFC000"/>
                </a:solidFill>
              </a:rPr>
              <a:t>Contains all the actions that the voice assistant can perform.</a:t>
            </a:r>
          </a:p>
          <a:p>
            <a:pPr marL="285750" indent="-285750">
              <a:buClr>
                <a:schemeClr val="accent4"/>
              </a:buClr>
              <a:buFont typeface="Wingdings" panose="05000000000000000000" pitchFamily="2" charset="2"/>
              <a:buChar char="Ø"/>
            </a:pPr>
            <a:endParaRPr lang="en-US" b="1" dirty="0">
              <a:solidFill>
                <a:srgbClr val="FFC000"/>
              </a:solidFill>
            </a:endParaRPr>
          </a:p>
          <a:p>
            <a:pPr marL="285750" indent="-285750">
              <a:buClr>
                <a:schemeClr val="accent4"/>
              </a:buClr>
              <a:buFont typeface="Wingdings" panose="05000000000000000000" pitchFamily="2" charset="2"/>
              <a:buChar char="Ø"/>
            </a:pPr>
            <a:r>
              <a:rPr lang="en-US" b="1" u="sng" dirty="0">
                <a:solidFill>
                  <a:schemeClr val="tx2"/>
                </a:solidFill>
              </a:rPr>
              <a:t>action.py</a:t>
            </a:r>
            <a:r>
              <a:rPr lang="en-US" b="1" dirty="0">
                <a:solidFill>
                  <a:schemeClr val="tx2"/>
                </a:solidFill>
              </a:rPr>
              <a:t>:</a:t>
            </a:r>
            <a:r>
              <a:rPr lang="en-US" b="1" dirty="0">
                <a:solidFill>
                  <a:srgbClr val="FFC000"/>
                </a:solidFill>
              </a:rPr>
              <a:t> Contains the functions defined for the response.py.</a:t>
            </a:r>
            <a:endParaRPr lang="en-IN" b="1" dirty="0">
              <a:solidFill>
                <a:srgbClr val="FFC000"/>
              </a:solidFill>
            </a:endParaRPr>
          </a:p>
        </p:txBody>
      </p:sp>
      <p:pic>
        <p:nvPicPr>
          <p:cNvPr id="3" name="Picture 2">
            <a:extLst>
              <a:ext uri="{FF2B5EF4-FFF2-40B4-BE49-F238E27FC236}">
                <a16:creationId xmlns:a16="http://schemas.microsoft.com/office/drawing/2014/main" id="{905660B8-C4A4-4A94-B0D1-14C8B1207287}"/>
              </a:ext>
            </a:extLst>
          </p:cNvPr>
          <p:cNvPicPr>
            <a:picLocks noChangeAspect="1"/>
          </p:cNvPicPr>
          <p:nvPr/>
        </p:nvPicPr>
        <p:blipFill rotWithShape="1">
          <a:blip r:embed="rId3"/>
          <a:srcRect l="-1" t="3263" r="543" b="2070"/>
          <a:stretch/>
        </p:blipFill>
        <p:spPr>
          <a:xfrm>
            <a:off x="754186" y="3726398"/>
            <a:ext cx="3258522" cy="2308324"/>
          </a:xfrm>
          <a:prstGeom prst="rect">
            <a:avLst/>
          </a:prstGeom>
          <a:ln w="38100">
            <a:solidFill>
              <a:schemeClr val="accent2">
                <a:lumMod val="60000"/>
                <a:lumOff val="40000"/>
              </a:schemeClr>
            </a:solidFill>
          </a:ln>
        </p:spPr>
      </p:pic>
      <p:pic>
        <p:nvPicPr>
          <p:cNvPr id="5" name="Picture 4">
            <a:extLst>
              <a:ext uri="{FF2B5EF4-FFF2-40B4-BE49-F238E27FC236}">
                <a16:creationId xmlns:a16="http://schemas.microsoft.com/office/drawing/2014/main" id="{F0E820AC-2EE8-4954-921B-85F11A359755}"/>
              </a:ext>
            </a:extLst>
          </p:cNvPr>
          <p:cNvPicPr>
            <a:picLocks noChangeAspect="1"/>
          </p:cNvPicPr>
          <p:nvPr/>
        </p:nvPicPr>
        <p:blipFill>
          <a:blip r:embed="rId4"/>
          <a:stretch>
            <a:fillRect/>
          </a:stretch>
        </p:blipFill>
        <p:spPr>
          <a:xfrm>
            <a:off x="4595600" y="3507005"/>
            <a:ext cx="6648470" cy="2747111"/>
          </a:xfrm>
          <a:prstGeom prst="rect">
            <a:avLst/>
          </a:prstGeom>
          <a:ln w="28575">
            <a:solidFill>
              <a:schemeClr val="accent2">
                <a:lumMod val="60000"/>
                <a:lumOff val="40000"/>
              </a:schemeClr>
            </a:solidFill>
          </a:ln>
        </p:spPr>
      </p:pic>
    </p:spTree>
    <p:extLst>
      <p:ext uri="{BB962C8B-B14F-4D97-AF65-F5344CB8AC3E}">
        <p14:creationId xmlns:p14="http://schemas.microsoft.com/office/powerpoint/2010/main" val="2417398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TotalTime>
  <Words>543</Words>
  <Application>Microsoft Office PowerPoint</Application>
  <PresentationFormat>Widescreen</PresentationFormat>
  <Paragraphs>80</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Advent Pro Light</vt:lpstr>
      <vt:lpstr>Anton</vt:lpstr>
      <vt:lpstr>Arial</vt:lpstr>
      <vt:lpstr>Calibri</vt:lpstr>
      <vt:lpstr>Fira Sans Condensed Light</vt:lpstr>
      <vt:lpstr>Josefin Slab</vt:lpstr>
      <vt:lpstr>Rajdhani</vt:lpstr>
      <vt:lpstr>Times New Roman</vt:lpstr>
      <vt:lpstr>Wingdings</vt:lpstr>
      <vt:lpstr>Ai Tech Agency by Slidesgo</vt:lpstr>
      <vt:lpstr>JOY OF  ENGINEERING</vt:lpstr>
      <vt:lpstr>INTRODUCTION OF THE PROJECT</vt:lpstr>
      <vt:lpstr>PowerPoint Presentation</vt:lpstr>
      <vt:lpstr>PowerPoint Presentation</vt:lpstr>
      <vt:lpstr>PowerPoint Presentation</vt:lpstr>
      <vt:lpstr>COMPONENTS OF THE ASSISTANT</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Ayush Kumar</dc:creator>
  <cp:lastModifiedBy>Ayush Kumar</cp:lastModifiedBy>
  <cp:revision>68</cp:revision>
  <dcterms:created xsi:type="dcterms:W3CDTF">2021-10-18T06:59:37Z</dcterms:created>
  <dcterms:modified xsi:type="dcterms:W3CDTF">2022-05-10T09:18:03Z</dcterms:modified>
</cp:coreProperties>
</file>